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D7F3F3-B4F8-4389-AAA7-F25EFE61FA08}">
  <a:tblStyle styleId="{B0D7F3F3-B4F8-4389-AAA7-F25EFE61FA0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ff00753cb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ff00753cb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400">
                <a:solidFill>
                  <a:schemeClr val="dk1"/>
                </a:solidFill>
              </a:rPr>
              <a:t>1. Experimental Setup</a:t>
            </a:r>
            <a:endParaRPr b="1" sz="1400">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 sz="1400">
                <a:solidFill>
                  <a:schemeClr val="dk1"/>
                </a:solidFill>
              </a:rPr>
              <a:t>Models Used</a:t>
            </a:r>
            <a:r>
              <a:rPr lang="en" sz="1400">
                <a:solidFill>
                  <a:schemeClr val="dk1"/>
                </a:solidFill>
              </a:rPr>
              <a:t>: Tested on large LLMs, including </a:t>
            </a:r>
            <a:r>
              <a:rPr b="1" lang="en" sz="1400">
                <a:solidFill>
                  <a:schemeClr val="dk1"/>
                </a:solidFill>
              </a:rPr>
              <a:t>LLaMA-7B, OPT-13B, OPT-30B,</a:t>
            </a:r>
            <a:r>
              <a:rPr lang="en" sz="1400">
                <a:solidFill>
                  <a:schemeClr val="dk1"/>
                </a:solidFill>
              </a:rPr>
              <a:t> and </a:t>
            </a:r>
            <a:r>
              <a:rPr b="1" lang="en" sz="1400">
                <a:solidFill>
                  <a:schemeClr val="dk1"/>
                </a:solidFill>
              </a:rPr>
              <a:t>LLaMA-65B</a:t>
            </a:r>
            <a:r>
              <a:rPr lang="en" sz="1400">
                <a:solidFill>
                  <a:schemeClr val="dk1"/>
                </a:solidFill>
              </a:rPr>
              <a:t>.</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Datasets</a:t>
            </a:r>
            <a:r>
              <a:rPr lang="en" sz="1400">
                <a:solidFill>
                  <a:schemeClr val="dk1"/>
                </a:solidFill>
              </a:rPr>
              <a:t>: Evaluation conducted using realistic datasets, including </a:t>
            </a:r>
            <a:r>
              <a:rPr b="1" lang="en" sz="1400">
                <a:solidFill>
                  <a:schemeClr val="dk1"/>
                </a:solidFill>
              </a:rPr>
              <a:t>Alpaca, WebQA, Chatbot Instruction Prompts (CIP), ChatGPT Prompts (CP)</a:t>
            </a:r>
            <a:r>
              <a:rPr lang="en" sz="1400">
                <a:solidFill>
                  <a:schemeClr val="dk1"/>
                </a:solidFill>
              </a:rPr>
              <a:t>, and </a:t>
            </a:r>
            <a:r>
              <a:rPr b="1" lang="en" sz="1400">
                <a:solidFill>
                  <a:schemeClr val="dk1"/>
                </a:solidFill>
              </a:rPr>
              <a:t>PIQA</a:t>
            </a:r>
            <a:r>
              <a:rPr lang="en" sz="1400">
                <a:solidFill>
                  <a:schemeClr val="dk1"/>
                </a:solidFill>
              </a:rPr>
              <a:t>.</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Platform</a:t>
            </a:r>
            <a:r>
              <a:rPr lang="en" sz="1400">
                <a:solidFill>
                  <a:schemeClr val="dk1"/>
                </a:solidFill>
              </a:rPr>
              <a:t>: Experiments run on AWS g5.12xlarge instances (4x NVIDIA A10 24GB GPUs per node).</a:t>
            </a:r>
            <a:endParaRPr sz="1400">
              <a:solidFill>
                <a:schemeClr val="dk1"/>
              </a:solidFill>
            </a:endParaRPr>
          </a:p>
          <a:p>
            <a:pPr indent="0" lvl="0" marL="0" rtl="0" algn="l">
              <a:lnSpc>
                <a:spcPct val="115000"/>
              </a:lnSpc>
              <a:spcBef>
                <a:spcPts val="1200"/>
              </a:spcBef>
              <a:spcAft>
                <a:spcPts val="0"/>
              </a:spcAft>
              <a:buNone/>
            </a:pPr>
            <a:r>
              <a:rPr b="1" lang="en" sz="1400">
                <a:solidFill>
                  <a:schemeClr val="dk1"/>
                </a:solidFill>
              </a:rPr>
              <a:t>2. Performance Metrics</a:t>
            </a:r>
            <a:endParaRPr b="1" sz="1400">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 sz="1400">
                <a:solidFill>
                  <a:schemeClr val="dk1"/>
                </a:solidFill>
              </a:rPr>
              <a:t>End-to-End Inference Latency</a:t>
            </a:r>
            <a:r>
              <a:rPr lang="en" sz="1400">
                <a:solidFill>
                  <a:schemeClr val="dk1"/>
                </a:solidFill>
              </a:rPr>
              <a:t>: Time taken per token generation across various system setups.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Throughput</a:t>
            </a:r>
            <a:r>
              <a:rPr lang="en" sz="1400">
                <a:solidFill>
                  <a:schemeClr val="dk1"/>
                </a:solidFill>
              </a:rPr>
              <a:t>: Number of tokens processed per second across different batch sizes.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Accuracy of Speculative Predictions</a:t>
            </a:r>
            <a:r>
              <a:rPr lang="en" sz="1400">
                <a:solidFill>
                  <a:schemeClr val="dk1"/>
                </a:solidFill>
              </a:rPr>
              <a:t>: Measured by success rate of verified tokens in token trees.</a:t>
            </a:r>
            <a:endParaRPr sz="1400">
              <a:solidFill>
                <a:schemeClr val="dk1"/>
              </a:solidFill>
            </a:endParaRPr>
          </a:p>
          <a:p>
            <a:pPr indent="0" lvl="0" marL="0" rtl="0" algn="l">
              <a:lnSpc>
                <a:spcPct val="115000"/>
              </a:lnSpc>
              <a:spcBef>
                <a:spcPts val="1200"/>
              </a:spcBef>
              <a:spcAft>
                <a:spcPts val="0"/>
              </a:spcAft>
              <a:buNone/>
            </a:pPr>
            <a:r>
              <a:rPr b="1" lang="en" sz="1400">
                <a:solidFill>
                  <a:schemeClr val="dk1"/>
                </a:solidFill>
              </a:rPr>
              <a:t>3. Key Results</a:t>
            </a:r>
            <a:endParaRPr b="1" sz="1400">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 sz="1400">
                <a:solidFill>
                  <a:schemeClr val="dk1"/>
                </a:solidFill>
              </a:rPr>
              <a:t>Distributed Inference</a:t>
            </a:r>
            <a:r>
              <a:rPr lang="en" sz="1400">
                <a:solidFill>
                  <a:schemeClr val="dk1"/>
                </a:solidFill>
              </a:rPr>
              <a:t>: SpecInfer achieved </a:t>
            </a:r>
            <a:r>
              <a:rPr b="1" lang="en" sz="1400">
                <a:solidFill>
                  <a:schemeClr val="dk1"/>
                </a:solidFill>
              </a:rPr>
              <a:t>1.5-2.8x speedup</a:t>
            </a:r>
            <a:r>
              <a:rPr lang="en" sz="1400">
                <a:solidFill>
                  <a:schemeClr val="dk1"/>
                </a:solidFill>
              </a:rPr>
              <a:t> over existing systems for multi-GPU, distributed LLM inference. </a:t>
            </a:r>
            <a:r>
              <a:rPr lang="en" sz="1400"/>
              <a:t>The speedup comes from leveraging spare GPU resources to perform tree-based parallel decoding while maintaining the same per-iteration latency as incremental decoding.</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Offloading-Based Inference</a:t>
            </a:r>
            <a:r>
              <a:rPr lang="en" sz="1400">
                <a:solidFill>
                  <a:schemeClr val="dk1"/>
                </a:solidFill>
              </a:rPr>
              <a:t>: Improved latency by </a:t>
            </a:r>
            <a:r>
              <a:rPr b="1" lang="en" sz="1400">
                <a:solidFill>
                  <a:schemeClr val="dk1"/>
                </a:solidFill>
              </a:rPr>
              <a:t>2.6-3.5x</a:t>
            </a:r>
            <a:r>
              <a:rPr lang="en" sz="1400">
                <a:solidFill>
                  <a:schemeClr val="dk1"/>
                </a:solidFill>
              </a:rPr>
              <a:t> compared to FlexGen when running large models on a single GPU with parameter offloading.</a:t>
            </a:r>
            <a:r>
              <a:rPr lang="en" sz="1400"/>
              <a:t> Since offloading-based LLM inference is mostly bottlenecked by the communication between CPU DRAM and GPU HBM for loading an LLM’s parameters, SpecInfer’s improvement over existing systems is achieved by opportunistically verifying multiple tokens, which in turn reduces the number of LLM decoding steps and data transfers between CPU and GPU. </a:t>
            </a:r>
            <a:endParaRPr sz="1400"/>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Batch Size Sensitivity</a:t>
            </a:r>
            <a:r>
              <a:rPr lang="en" sz="1400">
                <a:solidFill>
                  <a:schemeClr val="dk1"/>
                </a:solidFill>
              </a:rPr>
              <a:t>: Performance gains are more prominent with smaller batch sizes; larger batch sizes reduce spare GPU resources for speculative decoding but still benefit from lower latency. </a:t>
            </a:r>
            <a:r>
              <a:rPr lang="en" sz="1400"/>
              <a:t>Overall, SpecInfer is most beneficial for low-latency LLM inference.</a:t>
            </a:r>
            <a:endParaRPr sz="1400">
              <a:solidFill>
                <a:schemeClr val="dk1"/>
              </a:solidFill>
            </a:endParaRPr>
          </a:p>
          <a:p>
            <a:pPr indent="0" lvl="0" marL="0" rtl="0" algn="l">
              <a:lnSpc>
                <a:spcPct val="115000"/>
              </a:lnSpc>
              <a:spcBef>
                <a:spcPts val="1200"/>
              </a:spcBef>
              <a:spcAft>
                <a:spcPts val="0"/>
              </a:spcAft>
              <a:buNone/>
            </a:pPr>
            <a:r>
              <a:rPr b="1" lang="en" sz="1400">
                <a:solidFill>
                  <a:schemeClr val="dk1"/>
                </a:solidFill>
              </a:rPr>
              <a:t>4. Summary of Findings</a:t>
            </a:r>
            <a:endParaRPr b="1" sz="1400">
              <a:solidFill>
                <a:schemeClr val="dk1"/>
              </a:solidFill>
            </a:endParaRPr>
          </a:p>
          <a:p>
            <a:pPr indent="-317500" lvl="0" marL="457200" rtl="0" algn="l">
              <a:lnSpc>
                <a:spcPct val="115000"/>
              </a:lnSpc>
              <a:spcBef>
                <a:spcPts val="1200"/>
              </a:spcBef>
              <a:spcAft>
                <a:spcPts val="0"/>
              </a:spcAft>
              <a:buClr>
                <a:schemeClr val="dk1"/>
              </a:buClr>
              <a:buSzPts val="1400"/>
              <a:buChar char="●"/>
            </a:pPr>
            <a:r>
              <a:rPr lang="en" sz="1400">
                <a:solidFill>
                  <a:schemeClr val="dk1"/>
                </a:solidFill>
              </a:rPr>
              <a:t>SpecInfer achieves substantial improvements in inference speed and scalability.</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Speculative inference and token tree verification effectively reduce end-to-end latency without compromising generative accuracy.</a:t>
            </a:r>
            <a:endParaRPr sz="1400"/>
          </a:p>
          <a:p>
            <a:pPr indent="0" lvl="0" marL="0" rtl="0" algn="l">
              <a:spcBef>
                <a:spcPts val="1200"/>
              </a:spcBef>
              <a:spcAft>
                <a:spcPts val="0"/>
              </a:spcAft>
              <a:buNone/>
            </a:pPr>
            <a:r>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0efca1b62a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0efca1b62a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Figure 9: Compared to sequence-based speculation (i.e., tree width = 1), leveraging token trees can reduce LLM decoding steps by 1.2-1.5× for greedy decoding and by 1.3-1.4× for stochastic decoding. </a:t>
            </a:r>
            <a:r>
              <a:rPr lang="en" sz="1400"/>
              <a:t>Token Tree Width: This defines the number of candidate tokens generated at each step of the token tree by each SSM. The width indicates how many tokens are selected as top candidates (e.g., top-1, top-5) from the output of an SSM during speculative inference.</a:t>
            </a:r>
            <a:endParaRPr sz="1400"/>
          </a:p>
          <a:p>
            <a:pPr indent="-317500" lvl="0" marL="457200" rtl="0" algn="l">
              <a:spcBef>
                <a:spcPts val="0"/>
              </a:spcBef>
              <a:spcAft>
                <a:spcPts val="0"/>
              </a:spcAft>
              <a:buSzPts val="1400"/>
              <a:buChar char="●"/>
            </a:pPr>
            <a:r>
              <a:rPr lang="en" sz="1400"/>
              <a:t>Figure 10: </a:t>
            </a:r>
            <a:r>
              <a:rPr lang="en" sz="1400"/>
              <a:t>For small batch sizes (i.e., BS = 1 and 2), using a large tree width can consistently reduce per-token latency, since SpecInfer can leverage sparse GPU resources to verify more tokens in parallel while maintaining the same per-iteration latency. For large batch sizes (i.e., BS ≥ 4), using a large tree width increases the latency to verify a token tree due to less sparse GPU resources that can be leveraged by SpecInfer, and a tree width of 2 or 3 achieves the best performance by striking a perfect balance between speculative performance and verification latency.</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ff00753cb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ff00753cb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b="1" lang="en" sz="1400"/>
              <a:t>Strengths</a:t>
            </a:r>
            <a:endParaRPr b="1" sz="1400"/>
          </a:p>
          <a:p>
            <a:pPr indent="-317500" lvl="1" marL="914400" rtl="0" algn="l">
              <a:lnSpc>
                <a:spcPct val="115000"/>
              </a:lnSpc>
              <a:spcBef>
                <a:spcPts val="0"/>
              </a:spcBef>
              <a:spcAft>
                <a:spcPts val="0"/>
              </a:spcAft>
              <a:buSzPts val="1400"/>
              <a:buChar char="○"/>
            </a:pPr>
            <a:r>
              <a:rPr lang="en" sz="1400"/>
              <a:t>SpecInfer efficiently handles speculative inference using tree structures, which significantly improves parallelism, GPU utilization, and overall runtime efficiency. Additionally, it optimizes memory usage by caching only some tokens within its token trees, lowering the GPU memory burden.</a:t>
            </a:r>
            <a:endParaRPr sz="1400"/>
          </a:p>
          <a:p>
            <a:pPr indent="-317500" lvl="0" marL="457200" rtl="0" algn="l">
              <a:lnSpc>
                <a:spcPct val="115000"/>
              </a:lnSpc>
              <a:spcBef>
                <a:spcPts val="0"/>
              </a:spcBef>
              <a:spcAft>
                <a:spcPts val="0"/>
              </a:spcAft>
              <a:buSzPts val="1400"/>
              <a:buChar char="●"/>
            </a:pPr>
            <a:r>
              <a:rPr b="1" lang="en" sz="1400"/>
              <a:t>Weaknesses </a:t>
            </a:r>
            <a:endParaRPr sz="1400"/>
          </a:p>
          <a:p>
            <a:pPr indent="-317500" lvl="1" marL="914400" rtl="0" algn="l">
              <a:lnSpc>
                <a:spcPct val="115000"/>
              </a:lnSpc>
              <a:spcBef>
                <a:spcPts val="0"/>
              </a:spcBef>
              <a:spcAft>
                <a:spcPts val="0"/>
              </a:spcAft>
              <a:buSzPts val="1400"/>
              <a:buChar char="○"/>
            </a:pPr>
            <a:r>
              <a:rPr b="1" lang="en" sz="1400"/>
              <a:t>Batch size</a:t>
            </a:r>
            <a:r>
              <a:rPr lang="en" sz="1400"/>
              <a:t> </a:t>
            </a:r>
            <a:endParaRPr sz="1400"/>
          </a:p>
          <a:p>
            <a:pPr indent="-317500" lvl="2" marL="1371600" rtl="0" algn="l">
              <a:lnSpc>
                <a:spcPct val="115000"/>
              </a:lnSpc>
              <a:spcBef>
                <a:spcPts val="0"/>
              </a:spcBef>
              <a:spcAft>
                <a:spcPts val="0"/>
              </a:spcAft>
              <a:buSzPts val="1400"/>
              <a:buChar char="■"/>
            </a:pPr>
            <a:r>
              <a:rPr lang="en" sz="1400"/>
              <a:t>Note that SpecInfer’s performance improvement over existing systems reduces as the batch size (i.e., number of concurrent requests) increases. This is because SpecInfer leverages spare GPU resources to perform tree-based parallel decoding while maintaining the same per-iteration latency as incremental decoding. A larger batch size introduces more parallelizable computation for incremental decoding, and thus less spare GPU resources that can be leveraged by SpecInfer.</a:t>
            </a:r>
            <a:endParaRPr sz="1400"/>
          </a:p>
          <a:p>
            <a:pPr indent="-317500" lvl="1" marL="914400" rtl="0" algn="l">
              <a:spcBef>
                <a:spcPts val="0"/>
              </a:spcBef>
              <a:spcAft>
                <a:spcPts val="0"/>
              </a:spcAft>
              <a:buClr>
                <a:schemeClr val="dk1"/>
              </a:buClr>
              <a:buSzPts val="1400"/>
              <a:buChar char="○"/>
            </a:pPr>
            <a:r>
              <a:rPr b="1" lang="en" sz="1400">
                <a:solidFill>
                  <a:schemeClr val="dk1"/>
                </a:solidFill>
              </a:rPr>
              <a:t>Memory overhead</a:t>
            </a:r>
            <a:endParaRPr b="1" sz="1400">
              <a:solidFill>
                <a:schemeClr val="dk1"/>
              </a:solidFill>
            </a:endParaRPr>
          </a:p>
          <a:p>
            <a:pPr indent="-317500" lvl="2" marL="1371600" rtl="0" algn="l">
              <a:spcBef>
                <a:spcPts val="0"/>
              </a:spcBef>
              <a:spcAft>
                <a:spcPts val="0"/>
              </a:spcAft>
              <a:buClr>
                <a:schemeClr val="dk1"/>
              </a:buClr>
              <a:buSzPts val="1400"/>
              <a:buChar char="■"/>
            </a:pPr>
            <a:r>
              <a:rPr lang="en" sz="1400">
                <a:solidFill>
                  <a:schemeClr val="dk1"/>
                </a:solidFill>
              </a:rPr>
              <a:t>Memory needs to be allocated for multiple SSMs but due to the smaller size, each SSM increases the memory requirement by around 1%. Typically 2-5 SSM are used for inference to balance the overhead with the benefits. </a:t>
            </a:r>
            <a:endParaRPr sz="1400">
              <a:solidFill>
                <a:schemeClr val="dk1"/>
              </a:solidFill>
            </a:endParaRPr>
          </a:p>
          <a:p>
            <a:pPr indent="-317500" lvl="2" marL="1371600" rtl="0" algn="l">
              <a:spcBef>
                <a:spcPts val="0"/>
              </a:spcBef>
              <a:spcAft>
                <a:spcPts val="0"/>
              </a:spcAft>
              <a:buClr>
                <a:schemeClr val="dk1"/>
              </a:buClr>
              <a:buSzPts val="1400"/>
              <a:buChar char="■"/>
            </a:pPr>
            <a:r>
              <a:rPr lang="en" sz="1400">
                <a:solidFill>
                  <a:schemeClr val="dk1"/>
                </a:solidFill>
              </a:rPr>
              <a:t>The token verification engine needs to cache keys and values and attention scores but the paper argues the overhead is small compared to the key-value cache with a long sequence length. </a:t>
            </a:r>
            <a:endParaRPr sz="1400">
              <a:solidFill>
                <a:schemeClr val="dk1"/>
              </a:solidFill>
            </a:endParaRPr>
          </a:p>
          <a:p>
            <a:pPr indent="-317500" lvl="1" marL="914400" rtl="0" algn="l">
              <a:spcBef>
                <a:spcPts val="0"/>
              </a:spcBef>
              <a:spcAft>
                <a:spcPts val="0"/>
              </a:spcAft>
              <a:buClr>
                <a:schemeClr val="dk1"/>
              </a:buClr>
              <a:buSzPts val="1400"/>
              <a:buChar char="○"/>
            </a:pPr>
            <a:r>
              <a:rPr b="1" lang="en" sz="1400">
                <a:solidFill>
                  <a:schemeClr val="dk1"/>
                </a:solidFill>
              </a:rPr>
              <a:t>Computational overhead</a:t>
            </a:r>
            <a:endParaRPr b="1" sz="1400">
              <a:solidFill>
                <a:schemeClr val="dk1"/>
              </a:solidFill>
            </a:endParaRPr>
          </a:p>
          <a:p>
            <a:pPr indent="-317500" lvl="2" marL="1371600" rtl="0" algn="l">
              <a:spcBef>
                <a:spcPts val="0"/>
              </a:spcBef>
              <a:spcAft>
                <a:spcPts val="0"/>
              </a:spcAft>
              <a:buClr>
                <a:schemeClr val="dk1"/>
              </a:buClr>
              <a:buSzPts val="1400"/>
              <a:buChar char="■"/>
            </a:pPr>
            <a:r>
              <a:rPr lang="en" sz="1400">
                <a:solidFill>
                  <a:schemeClr val="dk1"/>
                </a:solidFill>
              </a:rPr>
              <a:t>SpecInfer needs to run each SSM in incremental decoding mode in parallel across GPUs and it needs verify tokens by computing the attention output of the entire token tree. However, the paper argues that the benefit of parallelism negates the runtime overhead. </a:t>
            </a:r>
            <a:endParaRPr sz="1400">
              <a:solidFill>
                <a:schemeClr val="dk1"/>
              </a:solidFill>
            </a:endParaRPr>
          </a:p>
          <a:p>
            <a:pPr indent="-317500" lvl="1" marL="914400" rtl="0" algn="l">
              <a:spcBef>
                <a:spcPts val="0"/>
              </a:spcBef>
              <a:spcAft>
                <a:spcPts val="0"/>
              </a:spcAft>
              <a:buClr>
                <a:schemeClr val="dk1"/>
              </a:buClr>
              <a:buSzPts val="1400"/>
              <a:buChar char="○"/>
            </a:pPr>
            <a:r>
              <a:rPr b="1" lang="en" sz="1400">
                <a:solidFill>
                  <a:schemeClr val="dk1"/>
                </a:solidFill>
              </a:rPr>
              <a:t>Expansion-based tree construction</a:t>
            </a:r>
            <a:endParaRPr b="1" sz="1400">
              <a:solidFill>
                <a:schemeClr val="dk1"/>
              </a:solidFill>
            </a:endParaRPr>
          </a:p>
          <a:p>
            <a:pPr indent="-317500" lvl="2" marL="1371600" rtl="0" algn="l">
              <a:spcBef>
                <a:spcPts val="0"/>
              </a:spcBef>
              <a:spcAft>
                <a:spcPts val="0"/>
              </a:spcAft>
              <a:buSzPts val="1400"/>
              <a:buChar char="■"/>
            </a:pPr>
            <a:r>
              <a:rPr lang="en" sz="1400"/>
              <a:t>Paper adopts a a static strategy that expands the token tree following a preset expansion configuration and the paper acknowledges that dynamically expanding a token tree from an SSM is an open research problem.</a:t>
            </a:r>
            <a:endParaRPr sz="1400"/>
          </a:p>
          <a:p>
            <a:pPr indent="-317500" lvl="1" marL="914400" rtl="0" algn="l">
              <a:spcBef>
                <a:spcPts val="0"/>
              </a:spcBef>
              <a:spcAft>
                <a:spcPts val="0"/>
              </a:spcAft>
              <a:buSzPts val="1400"/>
              <a:buChar char="○"/>
            </a:pPr>
            <a:r>
              <a:rPr b="1" lang="en" sz="1400"/>
              <a:t>Blanks in token tree</a:t>
            </a:r>
            <a:endParaRPr b="1" sz="1400"/>
          </a:p>
          <a:p>
            <a:pPr indent="-317500" lvl="2" marL="1371600" rtl="0" algn="l">
              <a:lnSpc>
                <a:spcPct val="115000"/>
              </a:lnSpc>
              <a:spcBef>
                <a:spcPts val="0"/>
              </a:spcBef>
              <a:spcAft>
                <a:spcPts val="0"/>
              </a:spcAft>
              <a:buSzPts val="1400"/>
              <a:buChar char="■"/>
            </a:pPr>
            <a:r>
              <a:rPr lang="en" sz="1400"/>
              <a:t>In tree-based speculative inference, blanks (empty tokens or paths that don’t align with the LLM’s actual output) can accumulate as the tree expands. As each token sequence branches, some branches may lead to incorrect or irrelevant predictions, especially with higher tree widths or more speculative models. These unproductive branches increase computational costs without contributing useful output, leading to inefficiencies. Tree attention involves computing attention across all branches in the token tree, including those that may contain blanks. Processing blanks requires attention calculations that consume memory and computation resources but don’t yield valuable results.</a:t>
            </a:r>
            <a:endParaRPr sz="1400"/>
          </a:p>
          <a:p>
            <a:pPr indent="0" lvl="0" marL="457200" rtl="0" algn="l">
              <a:spcBef>
                <a:spcPts val="1200"/>
              </a:spcBef>
              <a:spcAft>
                <a:spcPts val="0"/>
              </a:spcAft>
              <a:buNone/>
            </a:pPr>
            <a:r>
              <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fefd8965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fefd8965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fefd89657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fefd89657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fefd89657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fefd89657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fefd89657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fefd89657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fefd89657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fefd89657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fefd89657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fefd89657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fefd89657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fefd89657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ff00753cb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ff00753cb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fefd89657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fefd89657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fefd89657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fefd89657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fefd89657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fefd89657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fefd89657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fefd89657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fefd89657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fefd89657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0efca1b62a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0efca1b62a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fefd89657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fefd89657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fefd89657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fefd89657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0efca1b62a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0efca1b62a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ff00753cb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ff00753cb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In processor optimization, speculative execution is used to improve efficiency by predicting possible outcomes </a:t>
            </a:r>
            <a:r>
              <a:rPr lang="en" sz="1400"/>
              <a:t>through various forms reordering and prediction</a:t>
            </a:r>
            <a:r>
              <a:rPr lang="en" sz="1400"/>
              <a:t>. Inspired by this, recent work has introduced sequence-based speculative inference in LLMs, where a smaller model predicts a sequence of tokens, and an LLM checks its correctness in parallel.</a:t>
            </a:r>
            <a:endParaRPr sz="1400"/>
          </a:p>
          <a:p>
            <a:pPr indent="0" lvl="0" marL="0" rtl="0" algn="l">
              <a:spcBef>
                <a:spcPts val="0"/>
              </a:spcBef>
              <a:spcAft>
                <a:spcPts val="0"/>
              </a:spcAft>
              <a:buNone/>
            </a:pPr>
            <a:r>
              <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ff00753cb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ff00753cb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sz="1400">
                <a:solidFill>
                  <a:schemeClr val="dk1"/>
                </a:solidFill>
              </a:rPr>
              <a:t>In the current system approaches, we have (1) the traditional incremental decoding, (2) sequence-based speculative inference, and (3) SpecInfer’s tree-based approach.</a:t>
            </a:r>
            <a:endParaRPr sz="1400">
              <a:solidFill>
                <a:schemeClr val="dk1"/>
              </a:solidFill>
            </a:endParaRPr>
          </a:p>
          <a:p>
            <a:pPr indent="-317500" lvl="0" marL="457200" rtl="0" algn="l">
              <a:lnSpc>
                <a:spcPct val="115000"/>
              </a:lnSpc>
              <a:spcBef>
                <a:spcPts val="0"/>
              </a:spcBef>
              <a:spcAft>
                <a:spcPts val="0"/>
              </a:spcAft>
              <a:buSzPts val="1400"/>
              <a:buChar char="●"/>
            </a:pPr>
            <a:r>
              <a:rPr lang="en" sz="1400">
                <a:solidFill>
                  <a:schemeClr val="dk1"/>
                </a:solidFill>
              </a:rPr>
              <a:t>SpecInfer builds on this speculative idea but takes it a step further. It uses multiple speculative candidates, organized as a token tree, allowing for significantly better performance and parallelism to optimize LLM serving. These smaller models can be 100-1000X smaller than the LLM. </a:t>
            </a:r>
            <a:endParaRPr sz="1400"/>
          </a:p>
          <a:p>
            <a:pPr indent="-317500" lvl="0" marL="457200" rtl="0" algn="l">
              <a:lnSpc>
                <a:spcPct val="115000"/>
              </a:lnSpc>
              <a:spcBef>
                <a:spcPts val="0"/>
              </a:spcBef>
              <a:spcAft>
                <a:spcPts val="0"/>
              </a:spcAft>
              <a:buSzPts val="1400"/>
              <a:buChar char="●"/>
            </a:pPr>
            <a:r>
              <a:rPr lang="en" sz="1400"/>
              <a:t>As shown in the timeline comparison, SpecInfer’s token tree structure allows it to check multiple speculative candidates in parallel instead of checking a single sequence step-by-step. This tree-based structure significantly increases the number of tokens that can be verified in a single LLM decoding step.</a:t>
            </a:r>
            <a:endParaRPr sz="1400"/>
          </a:p>
          <a:p>
            <a:pPr indent="0" lvl="0" marL="0" rtl="0" algn="l">
              <a:spcBef>
                <a:spcPts val="0"/>
              </a:spcBef>
              <a:spcAft>
                <a:spcPts val="0"/>
              </a:spcAft>
              <a:buNone/>
            </a:pPr>
            <a:r>
              <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ff00753cb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ff00753cb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First, let’s discuss the token tree structure. SpecInfer uses what it calls small speculative models (SSMs) to create these token trees, allowing multiple speculative candidates in one structure. This token tree organizes tokens in a branching format, representing potential paths of generated sequences.</a:t>
            </a:r>
            <a:endParaRPr sz="1400"/>
          </a:p>
          <a:p>
            <a:pPr indent="-317500" lvl="0" marL="457200" rtl="0" algn="l">
              <a:lnSpc>
                <a:spcPct val="115000"/>
              </a:lnSpc>
              <a:spcBef>
                <a:spcPts val="0"/>
              </a:spcBef>
              <a:spcAft>
                <a:spcPts val="0"/>
              </a:spcAft>
              <a:buSzPts val="1400"/>
              <a:buChar char="●"/>
            </a:pPr>
            <a:r>
              <a:rPr lang="en" sz="1400"/>
              <a:t>There are two methods for constructing these token trees: expansion-based, where tokens are derived from a single SSM, and merge-based, where predictions from multiple SSMs are combined. Both approaches provide the structure needed for tree-based verification.</a:t>
            </a:r>
            <a:endParaRPr sz="1400"/>
          </a:p>
          <a:p>
            <a:pPr indent="-317500" lvl="0" marL="457200" rtl="0" algn="l">
              <a:lnSpc>
                <a:spcPct val="115000"/>
              </a:lnSpc>
              <a:spcBef>
                <a:spcPts val="0"/>
              </a:spcBef>
              <a:spcAft>
                <a:spcPts val="0"/>
              </a:spcAft>
              <a:buSzPts val="1400"/>
              <a:buChar char="●"/>
            </a:pPr>
            <a:r>
              <a:rPr lang="en" sz="1400"/>
              <a:t>Second, SpecInfer’s tree-based parallel decoding mechanism allows it to verify all tokens in a tree simultaneously.</a:t>
            </a:r>
            <a:endParaRPr sz="1400"/>
          </a:p>
          <a:p>
            <a:pPr indent="-317500" lvl="0" marL="457200" rtl="0" algn="l">
              <a:lnSpc>
                <a:spcPct val="115000"/>
              </a:lnSpc>
              <a:spcBef>
                <a:spcPts val="0"/>
              </a:spcBef>
              <a:spcAft>
                <a:spcPts val="0"/>
              </a:spcAft>
              <a:buSzPts val="1400"/>
              <a:buChar char="●"/>
            </a:pPr>
            <a:r>
              <a:rPr lang="en" sz="1400"/>
              <a:t>Finally, SpecInfer uses a multi-step speculative sampling (MSS) algorithm to ensure verified tokens closely align with those generated by the LLM using stochastic sampling. This MSS approach improves the verification process over naive sampling methods.</a:t>
            </a:r>
            <a:endParaRPr sz="1400"/>
          </a:p>
          <a:p>
            <a:pPr indent="0" lvl="0" marL="0" rtl="0" algn="l">
              <a:spcBef>
                <a:spcPts val="0"/>
              </a:spcBef>
              <a:spcAft>
                <a:spcPts val="0"/>
              </a:spcAft>
              <a:buNone/>
            </a:pPr>
            <a:r>
              <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0efca1b62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0efca1b62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Char char="●"/>
            </a:pPr>
            <a:r>
              <a:rPr b="1" lang="en" sz="1400">
                <a:solidFill>
                  <a:schemeClr val="dk1"/>
                </a:solidFill>
              </a:rPr>
              <a:t>Learning-Based Speculator’s Role</a:t>
            </a:r>
            <a:r>
              <a:rPr lang="en" sz="1400">
                <a:solidFill>
                  <a:schemeClr val="dk1"/>
                </a:solidFill>
              </a:rPr>
              <a:t>:</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The Learning-Based Speculator is central to SpecInfer’s ability to make accurate, speculative predictions. Its job is to create a speculative token tree that aligns as closely as possible with the output of the LLM.</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We achieve this by using SSMs, which are smaller, less computationally demanding versions of the LLM.</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Speculation Techniques</a:t>
            </a:r>
            <a:r>
              <a:rPr lang="en" sz="1400">
                <a:solidFill>
                  <a:schemeClr val="dk1"/>
                </a:solidFill>
              </a:rPr>
              <a:t>:</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The expansion-based method uses a single SSM, generating multiple token predictions at each step. This approach leverages the top-k tokens, increasing our chances of hitting the right sequence.</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Merge-based speculation combines outputs from multiple SSMs. This technique uses ensemble learning, aligning more closely with the LLM by merging the most likely tokens from each SSM.</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Why It Matters</a:t>
            </a:r>
            <a:r>
              <a:rPr lang="en" sz="1400">
                <a:solidFill>
                  <a:schemeClr val="dk1"/>
                </a:solidFill>
              </a:rPr>
              <a:t>:</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The strength of this speculator lies in its scalability and diversity. By generating a range of likely token sequences, it both increases the accuracy of predictions and reduces the need for repetitive LLM processing, which helps with efficiency in real-world applications.</a:t>
            </a:r>
            <a:endParaRPr sz="1400">
              <a:solidFill>
                <a:schemeClr val="dk1"/>
              </a:solidFill>
            </a:endParaRPr>
          </a:p>
          <a:p>
            <a:pPr indent="0" lvl="0" marL="0" rtl="0" algn="l">
              <a:lnSpc>
                <a:spcPct val="115000"/>
              </a:lnSpc>
              <a:spcBef>
                <a:spcPts val="1200"/>
              </a:spcBef>
              <a:spcAft>
                <a:spcPts val="0"/>
              </a:spcAft>
              <a:buNone/>
            </a:pPr>
            <a:r>
              <a:rPr b="1" lang="en" sz="1400">
                <a:solidFill>
                  <a:schemeClr val="dk1"/>
                </a:solidFill>
              </a:rPr>
              <a:t>Advantages of the Learning-Based Speculator</a:t>
            </a:r>
            <a:endParaRPr b="1" sz="1400">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 sz="1400">
                <a:solidFill>
                  <a:schemeClr val="dk1"/>
                </a:solidFill>
              </a:rPr>
              <a:t>High Success Rate</a:t>
            </a:r>
            <a:r>
              <a:rPr lang="en" sz="1400">
                <a:solidFill>
                  <a:schemeClr val="dk1"/>
                </a:solidFill>
              </a:rPr>
              <a:t>: Expanding token options at each step increases the chance of matching LLM output (e.g., accuracy from 57% to 97% for top-5 tokens).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Scalability</a:t>
            </a:r>
            <a:r>
              <a:rPr lang="en" sz="1400">
                <a:solidFill>
                  <a:schemeClr val="dk1"/>
                </a:solidFill>
              </a:rPr>
              <a:t>: Works effectively with multiple SSMs, leveraging GPU resources for faster token generation without significant memory overhead.</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Diversity in Predictions</a:t>
            </a:r>
            <a:r>
              <a:rPr lang="en" sz="1400">
                <a:solidFill>
                  <a:schemeClr val="dk1"/>
                </a:solidFill>
              </a:rPr>
              <a:t>: By organizing predictions in a tree, it allows for greater variability, which is especially beneficial in stochastic tasks.</a:t>
            </a:r>
            <a:endParaRPr sz="1400">
              <a:solidFill>
                <a:schemeClr val="dk1"/>
              </a:solidFill>
            </a:endParaRPr>
          </a:p>
          <a:p>
            <a:pPr indent="0" lvl="0" marL="0" rtl="0" algn="l">
              <a:spcBef>
                <a:spcPts val="1200"/>
              </a:spcBef>
              <a:spcAft>
                <a:spcPts val="0"/>
              </a:spcAft>
              <a:buNone/>
            </a:pPr>
            <a:r>
              <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0efca1b62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0efca1b62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400">
                <a:solidFill>
                  <a:schemeClr val="dk1"/>
                </a:solidFill>
              </a:rPr>
              <a:t>The first step of verifying the speculative tokens is to find their attention scores on the main (large) LLM. To do this, there are 2 ways:</a:t>
            </a:r>
            <a:endParaRPr b="1"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rPr>
              <a:t>2. Verification Process</a:t>
            </a:r>
            <a:endParaRPr b="1" sz="1400">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 sz="1400">
                <a:solidFill>
                  <a:schemeClr val="dk1"/>
                </a:solidFill>
              </a:rPr>
              <a:t>Prefill on one sequence at a time:</a:t>
            </a:r>
            <a:endParaRPr b="1"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We can share KV cache for related sequences</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Parallelism can be achieved by calling multiple kernels to each verify.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Tree Attention Mechanism</a:t>
            </a:r>
            <a:r>
              <a:rPr lang="en" sz="1400">
                <a:solidFill>
                  <a:schemeClr val="dk1"/>
                </a:solidFill>
              </a:rPr>
              <a:t>:</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Extends traditional attention from sequences to tree structures.</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Ensures accurate attention calculations by considering all ancestors in the token tree for each token’s context.</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rPr>
              <a:t>4. Benefits of the Token Tree Verifier</a:t>
            </a:r>
            <a:endParaRPr b="1" sz="1400">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 sz="1400">
                <a:solidFill>
                  <a:schemeClr val="dk1"/>
                </a:solidFill>
              </a:rPr>
              <a:t>Reduced Latency</a:t>
            </a:r>
            <a:r>
              <a:rPr lang="en" sz="1400">
                <a:solidFill>
                  <a:schemeClr val="dk1"/>
                </a:solidFill>
              </a:rPr>
              <a:t>: Verifying multiple tokens in parallel reduces the number of sequential steps required.</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Enhanced Accuracy</a:t>
            </a:r>
            <a:r>
              <a:rPr lang="en" sz="1400">
                <a:solidFill>
                  <a:schemeClr val="dk1"/>
                </a:solidFill>
              </a:rPr>
              <a:t>: Maintains generative quality by verifying token paths that align with LLM output tokens.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Scalability</a:t>
            </a:r>
            <a:r>
              <a:rPr lang="en" sz="1400">
                <a:solidFill>
                  <a:schemeClr val="dk1"/>
                </a:solidFill>
              </a:rPr>
              <a:t>: Scales efficiently with large token trees and multiple speculative models.</a:t>
            </a:r>
            <a:endParaRPr sz="1400">
              <a:solidFill>
                <a:schemeClr val="dk1"/>
              </a:solidFill>
            </a:endParaRPr>
          </a:p>
          <a:p>
            <a:pPr indent="0" lvl="0" marL="0" rtl="0" algn="l">
              <a:spcBef>
                <a:spcPts val="1200"/>
              </a:spcBef>
              <a:spcAft>
                <a:spcPts val="0"/>
              </a:spcAft>
              <a:buNone/>
            </a:pPr>
            <a:r>
              <a:t/>
            </a:r>
            <a:endParaRPr sz="1400"/>
          </a:p>
          <a:p>
            <a:pPr indent="0" lvl="0" marL="0" rtl="0" algn="l">
              <a:spcBef>
                <a:spcPts val="0"/>
              </a:spcBef>
              <a:spcAft>
                <a:spcPts val="0"/>
              </a:spcAft>
              <a:buNone/>
            </a:pPr>
            <a:r>
              <a:rPr lang="en" sz="1400"/>
              <a:t>OLD SPEAKER NOTES: </a:t>
            </a:r>
            <a:endParaRPr sz="1400"/>
          </a:p>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rPr>
              <a:t>Purpose of the Token Tree Verifier</a:t>
            </a:r>
            <a:endParaRPr b="1" sz="1400">
              <a:solidFill>
                <a:schemeClr val="dk1"/>
              </a:solidFill>
            </a:endParaRPr>
          </a:p>
          <a:p>
            <a:pPr indent="-317500" lvl="0" marL="457200" rtl="0" algn="l">
              <a:lnSpc>
                <a:spcPct val="115000"/>
              </a:lnSpc>
              <a:spcBef>
                <a:spcPts val="1200"/>
              </a:spcBef>
              <a:spcAft>
                <a:spcPts val="0"/>
              </a:spcAft>
              <a:buClr>
                <a:schemeClr val="dk1"/>
              </a:buClr>
              <a:buSzPts val="1400"/>
              <a:buChar char="●"/>
            </a:pPr>
            <a:r>
              <a:rPr lang="en" sz="1400">
                <a:solidFill>
                  <a:schemeClr val="dk1"/>
                </a:solidFill>
              </a:rPr>
              <a:t>Verifies speculative predictions generated by the learning-based speculator against the LLM.</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Ensures that only accurate token sequences from the speculative tree are used, preserving the LLM’s output quality.</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rPr>
              <a:t>2. Verification Process</a:t>
            </a:r>
            <a:endParaRPr b="1" sz="1400">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 sz="1400">
                <a:solidFill>
                  <a:schemeClr val="dk1"/>
                </a:solidFill>
              </a:rPr>
              <a:t>Parallel Decoding</a:t>
            </a:r>
            <a:r>
              <a:rPr lang="en" sz="1400">
                <a:solidFill>
                  <a:schemeClr val="dk1"/>
                </a:solidFill>
              </a:rPr>
              <a:t>:</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Verifies all speculative tokens in the tree simultaneously, leveraging GPU parallelism.</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Utilizes </a:t>
            </a:r>
            <a:r>
              <a:rPr b="1" lang="en" sz="1400">
                <a:solidFill>
                  <a:schemeClr val="dk1"/>
                </a:solidFill>
              </a:rPr>
              <a:t>tree-based parallel decoding</a:t>
            </a:r>
            <a:r>
              <a:rPr lang="en" sz="1400">
                <a:solidFill>
                  <a:schemeClr val="dk1"/>
                </a:solidFill>
              </a:rPr>
              <a:t>, which is more efficient than single-token incremental decoding.</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Tree Attention Mechanism</a:t>
            </a:r>
            <a:r>
              <a:rPr lang="en" sz="1400">
                <a:solidFill>
                  <a:schemeClr val="dk1"/>
                </a:solidFill>
              </a:rPr>
              <a:t>:</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Extends traditional attention from sequences to tree structures.</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Ensures accurate attention calculations by considering all ancestors in the token tree for each token’s context.</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rPr>
              <a:t>3. Greedy and Stochastic Decoding Modes</a:t>
            </a:r>
            <a:endParaRPr b="1" sz="1400">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 sz="1400">
                <a:solidFill>
                  <a:schemeClr val="dk1"/>
                </a:solidFill>
              </a:rPr>
              <a:t>Greedy Decoding</a:t>
            </a:r>
            <a:r>
              <a:rPr lang="en" sz="1400">
                <a:solidFill>
                  <a:schemeClr val="dk1"/>
                </a:solidFill>
              </a:rPr>
              <a:t>:</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Checks if the next token with the highest likelihood matches the LLM output, moving down the tree path.</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Stochastic Decoding</a:t>
            </a:r>
            <a:r>
              <a:rPr lang="en" sz="1400">
                <a:solidFill>
                  <a:schemeClr val="dk1"/>
                </a:solidFill>
              </a:rPr>
              <a:t>:</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Uses </a:t>
            </a:r>
            <a:r>
              <a:rPr b="1" lang="en" sz="1400">
                <a:solidFill>
                  <a:schemeClr val="dk1"/>
                </a:solidFill>
              </a:rPr>
              <a:t>Multi-Step Speculative Sampling (MSS)</a:t>
            </a:r>
            <a:r>
              <a:rPr lang="en" sz="1400">
                <a:solidFill>
                  <a:schemeClr val="dk1"/>
                </a:solidFill>
              </a:rPr>
              <a:t> to match token probability distributions in the tree with the LLM, ensuring equivalence in stochastic outputs.</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rPr>
              <a:t>4. Benefits of the Token Tree Verifier</a:t>
            </a:r>
            <a:endParaRPr b="1" sz="1400">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 sz="1400">
                <a:solidFill>
                  <a:schemeClr val="dk1"/>
                </a:solidFill>
              </a:rPr>
              <a:t>Reduced Latency</a:t>
            </a:r>
            <a:r>
              <a:rPr lang="en" sz="1400">
                <a:solidFill>
                  <a:schemeClr val="dk1"/>
                </a:solidFill>
              </a:rPr>
              <a:t>: Verifying multiple tokens in parallel reduces the number of sequential steps required.</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Enhanced Accuracy</a:t>
            </a:r>
            <a:r>
              <a:rPr lang="en" sz="1400">
                <a:solidFill>
                  <a:schemeClr val="dk1"/>
                </a:solidFill>
              </a:rPr>
              <a:t>: Maintains generative quality by verifying token paths that align with LLM outputs.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Scalability</a:t>
            </a:r>
            <a:r>
              <a:rPr lang="en" sz="1400">
                <a:solidFill>
                  <a:schemeClr val="dk1"/>
                </a:solidFill>
              </a:rPr>
              <a:t>: Scales efficiently with large token trees and multiple speculative models.</a:t>
            </a:r>
            <a:endParaRPr sz="1400"/>
          </a:p>
          <a:p>
            <a:pPr indent="0" lvl="0" marL="0" rtl="0" algn="l">
              <a:spcBef>
                <a:spcPts val="120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0efca1b62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0efca1b62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rPr>
              <a:t>With the attention scores computed, we can compute the likeliness of each token in the vocabulary at each step. How do we use these probabilities to </a:t>
            </a:r>
            <a:r>
              <a:rPr b="1" lang="en" sz="1400">
                <a:solidFill>
                  <a:schemeClr val="dk1"/>
                </a:solidFill>
              </a:rPr>
              <a:t>verify whether a token belongs in the sequence?</a:t>
            </a:r>
            <a:endParaRPr b="1" sz="1400">
              <a:solidFill>
                <a:schemeClr val="dk1"/>
              </a:solidFill>
            </a:endParaRPr>
          </a:p>
          <a:p>
            <a:pPr indent="-317500" lvl="0" marL="457200" rtl="0" algn="l">
              <a:lnSpc>
                <a:spcPct val="115000"/>
              </a:lnSpc>
              <a:spcBef>
                <a:spcPts val="1200"/>
              </a:spcBef>
              <a:spcAft>
                <a:spcPts val="0"/>
              </a:spcAft>
              <a:buClr>
                <a:schemeClr val="dk1"/>
              </a:buClr>
              <a:buSzPts val="1400"/>
              <a:buChar char="●"/>
            </a:pPr>
            <a:r>
              <a:rPr lang="en" sz="1400">
                <a:solidFill>
                  <a:schemeClr val="dk1"/>
                </a:solidFill>
              </a:rPr>
              <a:t>Greedy:</a:t>
            </a:r>
            <a:endParaRPr sz="1400">
              <a:solidFill>
                <a:schemeClr val="dk1"/>
              </a:solidFill>
            </a:endParaRPr>
          </a:p>
          <a:p>
            <a:pPr indent="-317500" lvl="1" marL="914400" rtl="0" algn="l">
              <a:lnSpc>
                <a:spcPct val="115000"/>
              </a:lnSpc>
              <a:spcBef>
                <a:spcPts val="0"/>
              </a:spcBef>
              <a:spcAft>
                <a:spcPts val="0"/>
              </a:spcAft>
              <a:buClr>
                <a:schemeClr val="dk1"/>
              </a:buClr>
              <a:buSzPts val="1400"/>
              <a:buAutoNum type="alphaLcPeriod"/>
            </a:pPr>
            <a:r>
              <a:rPr lang="en" sz="1400">
                <a:solidFill>
                  <a:schemeClr val="dk1"/>
                </a:solidFill>
              </a:rPr>
              <a:t>Select top 1.</a:t>
            </a:r>
            <a:endParaRPr sz="1400">
              <a:solidFill>
                <a:schemeClr val="dk1"/>
              </a:solidFill>
            </a:endParaRPr>
          </a:p>
          <a:p>
            <a:pPr indent="-317500" lvl="1" marL="914400" rtl="0" algn="l">
              <a:lnSpc>
                <a:spcPct val="115000"/>
              </a:lnSpc>
              <a:spcBef>
                <a:spcPts val="0"/>
              </a:spcBef>
              <a:spcAft>
                <a:spcPts val="0"/>
              </a:spcAft>
              <a:buClr>
                <a:schemeClr val="dk1"/>
              </a:buClr>
              <a:buSzPts val="1400"/>
              <a:buAutoNum type="alphaLcPeriod"/>
            </a:pPr>
            <a:r>
              <a:rPr lang="en" sz="1400">
                <a:solidFill>
                  <a:schemeClr val="dk1"/>
                </a:solidFill>
              </a:rPr>
              <a:t>Check if SSM </a:t>
            </a:r>
            <a:r>
              <a:rPr lang="en" sz="1400">
                <a:solidFill>
                  <a:schemeClr val="dk1"/>
                </a:solidFill>
              </a:rPr>
              <a:t>token</a:t>
            </a:r>
            <a:r>
              <a:rPr lang="en" sz="1400">
                <a:solidFill>
                  <a:schemeClr val="dk1"/>
                </a:solidFill>
              </a:rPr>
              <a:t> matches LLM token. If yes, accept it as the true output and verify its children.</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Stochastic:</a:t>
            </a:r>
            <a:endParaRPr sz="1400">
              <a:solidFill>
                <a:schemeClr val="dk1"/>
              </a:solidFill>
            </a:endParaRPr>
          </a:p>
          <a:p>
            <a:pPr indent="-317500" lvl="1" marL="914400" rtl="0" algn="l">
              <a:lnSpc>
                <a:spcPct val="115000"/>
              </a:lnSpc>
              <a:spcBef>
                <a:spcPts val="0"/>
              </a:spcBef>
              <a:spcAft>
                <a:spcPts val="0"/>
              </a:spcAft>
              <a:buClr>
                <a:schemeClr val="dk1"/>
              </a:buClr>
              <a:buSzPts val="1400"/>
              <a:buAutoNum type="alphaLcPeriod"/>
            </a:pPr>
            <a:r>
              <a:rPr lang="en" sz="1400">
                <a:solidFill>
                  <a:schemeClr val="dk1"/>
                </a:solidFill>
              </a:rPr>
              <a:t>Sample from probability distribution</a:t>
            </a:r>
            <a:endParaRPr sz="1400">
              <a:solidFill>
                <a:schemeClr val="dk1"/>
              </a:solidFill>
            </a:endParaRPr>
          </a:p>
          <a:p>
            <a:pPr indent="-317500" lvl="1" marL="914400" rtl="0" algn="l">
              <a:lnSpc>
                <a:spcPct val="115000"/>
              </a:lnSpc>
              <a:spcBef>
                <a:spcPts val="0"/>
              </a:spcBef>
              <a:spcAft>
                <a:spcPts val="0"/>
              </a:spcAft>
              <a:buClr>
                <a:schemeClr val="dk1"/>
              </a:buClr>
              <a:buSzPts val="1400"/>
              <a:buAutoNum type="alphaLcPeriod"/>
            </a:pPr>
            <a:r>
              <a:rPr lang="en" sz="1400">
                <a:solidFill>
                  <a:schemeClr val="dk1"/>
                </a:solidFill>
              </a:rPr>
              <a:t>Criteria for verification: Use the ratio of LLM </a:t>
            </a:r>
            <a:r>
              <a:rPr lang="en" sz="1400">
                <a:solidFill>
                  <a:schemeClr val="dk1"/>
                </a:solidFill>
              </a:rPr>
              <a:t>probability</a:t>
            </a:r>
            <a:r>
              <a:rPr lang="en" sz="1400">
                <a:solidFill>
                  <a:schemeClr val="dk1"/>
                </a:solidFill>
              </a:rPr>
              <a:t> and SSM probability as the probability with </a:t>
            </a:r>
            <a:r>
              <a:rPr lang="en" sz="1400">
                <a:solidFill>
                  <a:schemeClr val="dk1"/>
                </a:solidFill>
              </a:rPr>
              <a:t>which</a:t>
            </a:r>
            <a:r>
              <a:rPr lang="en" sz="1400">
                <a:solidFill>
                  <a:schemeClr val="dk1"/>
                </a:solidFill>
              </a:rPr>
              <a:t> to accept the token. If a token is rejected, we try again with the next SSM until the token is accepted or all SSMs have rejected it.</a:t>
            </a:r>
            <a:endParaRPr sz="1400">
              <a:solidFill>
                <a:schemeClr val="dk1"/>
              </a:solidFill>
            </a:endParaRPr>
          </a:p>
          <a:p>
            <a:pPr indent="0" lvl="0" marL="0" rtl="0" algn="l">
              <a:lnSpc>
                <a:spcPct val="115000"/>
              </a:lnSpc>
              <a:spcBef>
                <a:spcPts val="1200"/>
              </a:spcBef>
              <a:spcAft>
                <a:spcPts val="0"/>
              </a:spcAft>
              <a:buNone/>
            </a:pPr>
            <a:r>
              <a:t/>
            </a:r>
            <a:endParaRPr sz="1400">
              <a:solidFill>
                <a:schemeClr val="dk1"/>
              </a:solidFill>
            </a:endParaRPr>
          </a:p>
          <a:p>
            <a:pPr indent="0" lvl="0" marL="0" rtl="0" algn="l">
              <a:spcBef>
                <a:spcPts val="1200"/>
              </a:spcBef>
              <a:spcAft>
                <a:spcPts val="0"/>
              </a:spcAft>
              <a:buNone/>
            </a:pPr>
            <a:r>
              <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0efca1b62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0efca1b62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rPr>
              <a:t>1. System Workflow Overview</a:t>
            </a:r>
            <a:endParaRPr b="1" sz="1400">
              <a:solidFill>
                <a:schemeClr val="dk1"/>
              </a:solidFill>
            </a:endParaRPr>
          </a:p>
          <a:p>
            <a:pPr indent="-317500" lvl="0" marL="457200" rtl="0" algn="l">
              <a:lnSpc>
                <a:spcPct val="115000"/>
              </a:lnSpc>
              <a:spcBef>
                <a:spcPts val="1200"/>
              </a:spcBef>
              <a:spcAft>
                <a:spcPts val="0"/>
              </a:spcAft>
              <a:buClr>
                <a:schemeClr val="dk1"/>
              </a:buClr>
              <a:buSzPts val="1400"/>
              <a:buChar char="●"/>
            </a:pPr>
            <a:r>
              <a:rPr lang="en" sz="1400">
                <a:solidFill>
                  <a:schemeClr val="dk1"/>
                </a:solidFill>
              </a:rPr>
              <a:t>SpecInfer’s workflow involves a </a:t>
            </a:r>
            <a:r>
              <a:rPr b="1" lang="en" sz="1400">
                <a:solidFill>
                  <a:schemeClr val="dk1"/>
                </a:solidFill>
              </a:rPr>
              <a:t>Request Manager</a:t>
            </a:r>
            <a:r>
              <a:rPr lang="en" sz="1400">
                <a:solidFill>
                  <a:schemeClr val="dk1"/>
                </a:solidFill>
              </a:rPr>
              <a:t> and </a:t>
            </a:r>
            <a:r>
              <a:rPr b="1" lang="en" sz="1400">
                <a:solidFill>
                  <a:schemeClr val="dk1"/>
                </a:solidFill>
              </a:rPr>
              <a:t>GPU Workers</a:t>
            </a:r>
            <a:r>
              <a:rPr lang="en" sz="1400">
                <a:solidFill>
                  <a:schemeClr val="dk1"/>
                </a:solidFill>
              </a:rPr>
              <a:t>:</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b="1" lang="en" sz="1400">
                <a:solidFill>
                  <a:schemeClr val="dk1"/>
                </a:solidFill>
              </a:rPr>
              <a:t>Request Manager</a:t>
            </a:r>
            <a:r>
              <a:rPr lang="en" sz="1400">
                <a:solidFill>
                  <a:schemeClr val="dk1"/>
                </a:solidFill>
              </a:rPr>
              <a:t>: Manages incoming requests, organizes them into speculative token trees, and coordinates between SSMs and LLMs.</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b="1" lang="en" sz="1400">
                <a:solidFill>
                  <a:schemeClr val="dk1"/>
                </a:solidFill>
              </a:rPr>
              <a:t>GPU Workers</a:t>
            </a:r>
            <a:r>
              <a:rPr lang="en" sz="1400">
                <a:solidFill>
                  <a:schemeClr val="dk1"/>
                </a:solidFill>
              </a:rPr>
              <a:t>: Perform parallel decoding and verification tasks, distributing workload across GPUs.</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rPr>
              <a:t>2. Parallelization Strategy</a:t>
            </a:r>
            <a:endParaRPr b="1" sz="1400">
              <a:solidFill>
                <a:schemeClr val="dk1"/>
              </a:solidFill>
            </a:endParaRPr>
          </a:p>
          <a:p>
            <a:pPr indent="-317500" lvl="0" marL="457200" rtl="0" algn="l">
              <a:lnSpc>
                <a:spcPct val="115000"/>
              </a:lnSpc>
              <a:spcBef>
                <a:spcPts val="1200"/>
              </a:spcBef>
              <a:spcAft>
                <a:spcPts val="0"/>
              </a:spcAft>
              <a:buClr>
                <a:schemeClr val="dk1"/>
              </a:buClr>
              <a:buSzPts val="1400"/>
              <a:buChar char="●"/>
            </a:pPr>
            <a:r>
              <a:rPr lang="en" sz="1400">
                <a:solidFill>
                  <a:schemeClr val="dk1"/>
                </a:solidFill>
              </a:rPr>
              <a:t>SpecInfer combines </a:t>
            </a:r>
            <a:r>
              <a:rPr b="1" lang="en" sz="1400">
                <a:solidFill>
                  <a:schemeClr val="dk1"/>
                </a:solidFill>
              </a:rPr>
              <a:t>Data Parallelism</a:t>
            </a:r>
            <a:r>
              <a:rPr lang="en" sz="1400">
                <a:solidFill>
                  <a:schemeClr val="dk1"/>
                </a:solidFill>
              </a:rPr>
              <a:t> and </a:t>
            </a:r>
            <a:r>
              <a:rPr b="1" lang="en" sz="1400">
                <a:solidFill>
                  <a:schemeClr val="dk1"/>
                </a:solidFill>
              </a:rPr>
              <a:t>Model Parallelism</a:t>
            </a:r>
            <a:r>
              <a:rPr lang="en" sz="1400">
                <a:solidFill>
                  <a:schemeClr val="dk1"/>
                </a:solidFill>
              </a:rPr>
              <a:t>:</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b="1" lang="en" sz="1400">
                <a:solidFill>
                  <a:schemeClr val="dk1"/>
                </a:solidFill>
              </a:rPr>
              <a:t>Data Parallelism</a:t>
            </a:r>
            <a:r>
              <a:rPr lang="en" sz="1400">
                <a:solidFill>
                  <a:schemeClr val="dk1"/>
                </a:solidFill>
              </a:rPr>
              <a:t>: Used for small speculative models (SSMs), allowing each SSM to process predictions on different GPUs.</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b="1" lang="en" sz="1400">
                <a:solidFill>
                  <a:schemeClr val="dk1"/>
                </a:solidFill>
              </a:rPr>
              <a:t>3D Model Parallelism</a:t>
            </a:r>
            <a:r>
              <a:rPr lang="en" sz="1400">
                <a:solidFill>
                  <a:schemeClr val="dk1"/>
                </a:solidFill>
              </a:rPr>
              <a:t>: Used for large LLMs, leveraging both </a:t>
            </a:r>
            <a:r>
              <a:rPr b="1" lang="en" sz="1400">
                <a:solidFill>
                  <a:schemeClr val="dk1"/>
                </a:solidFill>
              </a:rPr>
              <a:t>tensor parallelism</a:t>
            </a:r>
            <a:r>
              <a:rPr lang="en" sz="1400">
                <a:solidFill>
                  <a:schemeClr val="dk1"/>
                </a:solidFill>
              </a:rPr>
              <a:t> (within nodes) and </a:t>
            </a:r>
            <a:r>
              <a:rPr b="1" lang="en" sz="1400">
                <a:solidFill>
                  <a:schemeClr val="dk1"/>
                </a:solidFill>
              </a:rPr>
              <a:t>pipeline parallelism</a:t>
            </a:r>
            <a:r>
              <a:rPr lang="en" sz="1400">
                <a:solidFill>
                  <a:schemeClr val="dk1"/>
                </a:solidFill>
              </a:rPr>
              <a:t> (across nodes).</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rPr>
              <a:t>3. Key Optimizations</a:t>
            </a:r>
            <a:endParaRPr b="1" sz="1400">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 sz="1400">
                <a:solidFill>
                  <a:schemeClr val="dk1"/>
                </a:solidFill>
              </a:rPr>
              <a:t>Continuous Batching and Iteration-level scheduling</a:t>
            </a:r>
            <a:r>
              <a:rPr lang="en" sz="1400">
                <a:solidFill>
                  <a:schemeClr val="dk1"/>
                </a:solidFill>
              </a:rPr>
              <a:t>: Similar to the ORCA paper, it groups multiple requests together and </a:t>
            </a:r>
            <a:r>
              <a:rPr lang="en" sz="1400">
                <a:solidFill>
                  <a:schemeClr val="dk1"/>
                </a:solidFill>
              </a:rPr>
              <a:t>schedules</a:t>
            </a:r>
            <a:r>
              <a:rPr lang="en" sz="1400">
                <a:solidFill>
                  <a:schemeClr val="dk1"/>
                </a:solidFill>
              </a:rPr>
              <a:t> execution on the </a:t>
            </a:r>
            <a:r>
              <a:rPr lang="en" sz="1400">
                <a:solidFill>
                  <a:schemeClr val="dk1"/>
                </a:solidFill>
              </a:rPr>
              <a:t>granularity</a:t>
            </a:r>
            <a:r>
              <a:rPr lang="en" sz="1400">
                <a:solidFill>
                  <a:schemeClr val="dk1"/>
                </a:solidFill>
              </a:rPr>
              <a:t> of iterations, reducing processing delays and allowing faster response to incoming requests.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Customized CUDA Kernels</a:t>
            </a:r>
            <a:r>
              <a:rPr lang="en" sz="1400">
                <a:solidFill>
                  <a:schemeClr val="dk1"/>
                </a:solidFill>
              </a:rPr>
              <a:t>: Optimized kernels reduce memory overhead and computation time for attention operations in tree-based parallel decoding built on top of FasterTransformer.</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400">
                <a:solidFill>
                  <a:schemeClr val="dk1"/>
                </a:solidFill>
              </a:rPr>
              <a:t>4. Implementation Framework</a:t>
            </a:r>
            <a:endParaRPr b="1" sz="1400">
              <a:solidFill>
                <a:schemeClr val="dk1"/>
              </a:solidFill>
            </a:endParaRPr>
          </a:p>
          <a:p>
            <a:pPr indent="-317500" lvl="0" marL="457200" rtl="0" algn="l">
              <a:lnSpc>
                <a:spcPct val="115000"/>
              </a:lnSpc>
              <a:spcBef>
                <a:spcPts val="1200"/>
              </a:spcBef>
              <a:spcAft>
                <a:spcPts val="0"/>
              </a:spcAft>
              <a:buClr>
                <a:schemeClr val="dk1"/>
              </a:buClr>
              <a:buSzPts val="1400"/>
              <a:buChar char="●"/>
            </a:pPr>
            <a:r>
              <a:rPr lang="en" sz="1400">
                <a:solidFill>
                  <a:schemeClr val="dk1"/>
                </a:solidFill>
              </a:rPr>
              <a:t>Built on </a:t>
            </a:r>
            <a:r>
              <a:rPr b="1" lang="en" sz="1400">
                <a:solidFill>
                  <a:schemeClr val="dk1"/>
                </a:solidFill>
              </a:rPr>
              <a:t>FlexFlow</a:t>
            </a:r>
            <a:r>
              <a:rPr lang="en" sz="1400">
                <a:solidFill>
                  <a:schemeClr val="dk1"/>
                </a:solidFill>
              </a:rPr>
              <a:t> (a distributed multi-GPU runtime) for defining and optimizing SpecInfer’s computational graph through a custom compiler to implement the parallelism </a:t>
            </a:r>
            <a:r>
              <a:rPr lang="en" sz="1400">
                <a:solidFill>
                  <a:schemeClr val="dk1"/>
                </a:solidFill>
              </a:rPr>
              <a:t>strategy</a:t>
            </a:r>
            <a:r>
              <a:rPr lang="en" sz="1400">
                <a:solidFill>
                  <a:schemeClr val="dk1"/>
                </a:solidFill>
              </a:rPr>
              <a:t>.</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Supports models from PyTorch and HuggingFace, ensuring compatibility and ease of model import.</a:t>
            </a:r>
            <a:endParaRPr sz="1400">
              <a:solidFill>
                <a:schemeClr val="dk1"/>
              </a:solidFill>
            </a:endParaRPr>
          </a:p>
          <a:p>
            <a:pPr indent="0" lvl="0" marL="0" rtl="0" algn="l">
              <a:spcBef>
                <a:spcPts val="1200"/>
              </a:spcBef>
              <a:spcAft>
                <a:spcPts val="0"/>
              </a:spcAft>
              <a:buNone/>
            </a:pPr>
            <a:r>
              <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hyperlink" Target="https://arxiv.org/search/cs?searchtype=author&amp;query=Yang,+L" TargetMode="External"/><Relationship Id="rId10" Type="http://schemas.openxmlformats.org/officeDocument/2006/relationships/hyperlink" Target="https://arxiv.org/search/cs?searchtype=author&amp;query=Zhu,+A" TargetMode="External"/><Relationship Id="rId13" Type="http://schemas.openxmlformats.org/officeDocument/2006/relationships/hyperlink" Target="https://arxiv.org/search/cs?searchtype=author&amp;query=Shi,+C" TargetMode="External"/><Relationship Id="rId12" Type="http://schemas.openxmlformats.org/officeDocument/2006/relationships/hyperlink" Target="https://arxiv.org/search/cs?searchtype=author&amp;query=Shi,+X"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arxiv.org/search/cs?searchtype=author&amp;query=Miao,+X" TargetMode="External"/><Relationship Id="rId4" Type="http://schemas.openxmlformats.org/officeDocument/2006/relationships/hyperlink" Target="https://arxiv.org/search/cs?searchtype=author&amp;query=Oliaro,+G" TargetMode="External"/><Relationship Id="rId9" Type="http://schemas.openxmlformats.org/officeDocument/2006/relationships/hyperlink" Target="https://arxiv.org/search/cs?searchtype=author&amp;query=Wong,+R+Y+Y" TargetMode="External"/><Relationship Id="rId15" Type="http://schemas.openxmlformats.org/officeDocument/2006/relationships/hyperlink" Target="https://arxiv.org/search/cs?searchtype=author&amp;query=Arfeen,+D" TargetMode="External"/><Relationship Id="rId14" Type="http://schemas.openxmlformats.org/officeDocument/2006/relationships/hyperlink" Target="https://arxiv.org/search/cs?searchtype=author&amp;query=Chen,+Z" TargetMode="External"/><Relationship Id="rId17" Type="http://schemas.openxmlformats.org/officeDocument/2006/relationships/hyperlink" Target="https://arxiv.org/search/cs?searchtype=author&amp;query=Jia,+Z" TargetMode="External"/><Relationship Id="rId16" Type="http://schemas.openxmlformats.org/officeDocument/2006/relationships/hyperlink" Target="https://arxiv.org/search/cs?searchtype=author&amp;query=Abhyankar,+R" TargetMode="External"/><Relationship Id="rId5" Type="http://schemas.openxmlformats.org/officeDocument/2006/relationships/hyperlink" Target="https://arxiv.org/search/cs?searchtype=author&amp;query=Zhang,+Z" TargetMode="External"/><Relationship Id="rId6" Type="http://schemas.openxmlformats.org/officeDocument/2006/relationships/hyperlink" Target="https://arxiv.org/search/cs?searchtype=author&amp;query=Cheng,+X" TargetMode="External"/><Relationship Id="rId18" Type="http://schemas.openxmlformats.org/officeDocument/2006/relationships/image" Target="../media/image1.png"/><Relationship Id="rId7" Type="http://schemas.openxmlformats.org/officeDocument/2006/relationships/hyperlink" Target="https://arxiv.org/search/cs?searchtype=author&amp;query=Wang,+Z" TargetMode="External"/><Relationship Id="rId8" Type="http://schemas.openxmlformats.org/officeDocument/2006/relationships/hyperlink" Target="https://arxiv.org/search/cs?searchtype=author&amp;query=Zhang,+Z"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22.png"/><Relationship Id="rId5" Type="http://schemas.openxmlformats.org/officeDocument/2006/relationships/image" Target="../media/image31.png"/><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arxiv.org/search/cs?searchtype=author&amp;query=Song,+Y" TargetMode="External"/><Relationship Id="rId4" Type="http://schemas.openxmlformats.org/officeDocument/2006/relationships/hyperlink" Target="https://arxiv.org/search/cs?searchtype=author&amp;query=Mi,+Z" TargetMode="External"/><Relationship Id="rId5" Type="http://schemas.openxmlformats.org/officeDocument/2006/relationships/hyperlink" Target="https://arxiv.org/search/cs?searchtype=author&amp;query=Xie,+H" TargetMode="External"/><Relationship Id="rId6" Type="http://schemas.openxmlformats.org/officeDocument/2006/relationships/hyperlink" Target="https://arxiv.org/search/cs?searchtype=author&amp;query=Chen,+H"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hyperlink" Target="https://arxiv.org/pdf/2306.00978"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hyperlink" Target="https://arxiv.org/abs/2303.06865" TargetMode="External"/><Relationship Id="rId6" Type="http://schemas.openxmlformats.org/officeDocument/2006/relationships/hyperlink" Target="https://arxiv.org/abs/2310.17157"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hyperlink" Target="https://www.comarecoverylab.org/respon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311700" y="4144925"/>
            <a:ext cx="8520600" cy="511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t>Presented by Nikhil Kanamarla, Yikang Yue and Michael Wang</a:t>
            </a:r>
            <a:endParaRPr sz="2000"/>
          </a:p>
        </p:txBody>
      </p:sp>
      <p:sp>
        <p:nvSpPr>
          <p:cNvPr id="55" name="Google Shape;55;p13"/>
          <p:cNvSpPr txBox="1"/>
          <p:nvPr/>
        </p:nvSpPr>
        <p:spPr>
          <a:xfrm>
            <a:off x="922950" y="1654650"/>
            <a:ext cx="7298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hlink"/>
                </a:solidFill>
                <a:highlight>
                  <a:srgbClr val="FFFFFF"/>
                </a:highlight>
                <a:uFill>
                  <a:noFill/>
                </a:uFill>
                <a:hlinkClick r:id="rId3"/>
              </a:rPr>
              <a:t>Xupeng Miao</a:t>
            </a:r>
            <a:r>
              <a:rPr lang="en" sz="1600">
                <a:solidFill>
                  <a:schemeClr val="dk1"/>
                </a:solidFill>
                <a:highlight>
                  <a:srgbClr val="FFFFFF"/>
                </a:highlight>
              </a:rPr>
              <a:t>, </a:t>
            </a:r>
            <a:r>
              <a:rPr lang="en" sz="1600">
                <a:solidFill>
                  <a:schemeClr val="hlink"/>
                </a:solidFill>
                <a:highlight>
                  <a:srgbClr val="FFFFFF"/>
                </a:highlight>
                <a:uFill>
                  <a:noFill/>
                </a:uFill>
                <a:hlinkClick r:id="rId4"/>
              </a:rPr>
              <a:t>Gabriele Oliaro</a:t>
            </a:r>
            <a:r>
              <a:rPr lang="en" sz="1600">
                <a:solidFill>
                  <a:schemeClr val="dk1"/>
                </a:solidFill>
                <a:highlight>
                  <a:srgbClr val="FFFFFF"/>
                </a:highlight>
              </a:rPr>
              <a:t>, </a:t>
            </a:r>
            <a:r>
              <a:rPr lang="en" sz="1600">
                <a:solidFill>
                  <a:schemeClr val="hlink"/>
                </a:solidFill>
                <a:highlight>
                  <a:srgbClr val="FFFFFF"/>
                </a:highlight>
                <a:uFill>
                  <a:noFill/>
                </a:uFill>
                <a:hlinkClick r:id="rId5"/>
              </a:rPr>
              <a:t>Zhihao Zhang</a:t>
            </a:r>
            <a:r>
              <a:rPr lang="en" sz="1600">
                <a:solidFill>
                  <a:schemeClr val="dk1"/>
                </a:solidFill>
                <a:highlight>
                  <a:srgbClr val="FFFFFF"/>
                </a:highlight>
              </a:rPr>
              <a:t>, </a:t>
            </a:r>
            <a:r>
              <a:rPr lang="en" sz="1600">
                <a:solidFill>
                  <a:schemeClr val="hlink"/>
                </a:solidFill>
                <a:highlight>
                  <a:srgbClr val="FFFFFF"/>
                </a:highlight>
                <a:uFill>
                  <a:noFill/>
                </a:uFill>
                <a:hlinkClick r:id="rId6"/>
              </a:rPr>
              <a:t>Xinhao Cheng</a:t>
            </a:r>
            <a:r>
              <a:rPr lang="en" sz="1600">
                <a:solidFill>
                  <a:schemeClr val="dk1"/>
                </a:solidFill>
                <a:highlight>
                  <a:srgbClr val="FFFFFF"/>
                </a:highlight>
              </a:rPr>
              <a:t>, </a:t>
            </a:r>
            <a:r>
              <a:rPr lang="en" sz="1600">
                <a:solidFill>
                  <a:schemeClr val="hlink"/>
                </a:solidFill>
                <a:highlight>
                  <a:srgbClr val="FFFFFF"/>
                </a:highlight>
                <a:uFill>
                  <a:noFill/>
                </a:uFill>
                <a:hlinkClick r:id="rId7"/>
              </a:rPr>
              <a:t>Zeyu Wang</a:t>
            </a:r>
            <a:r>
              <a:rPr lang="en" sz="1600">
                <a:solidFill>
                  <a:schemeClr val="dk1"/>
                </a:solidFill>
                <a:highlight>
                  <a:srgbClr val="FFFFFF"/>
                </a:highlight>
              </a:rPr>
              <a:t>, </a:t>
            </a:r>
            <a:r>
              <a:rPr lang="en" sz="1600">
                <a:solidFill>
                  <a:schemeClr val="hlink"/>
                </a:solidFill>
                <a:highlight>
                  <a:srgbClr val="FFFFFF"/>
                </a:highlight>
                <a:uFill>
                  <a:noFill/>
                </a:uFill>
                <a:hlinkClick r:id="rId8"/>
              </a:rPr>
              <a:t>Zhengxin Zhang</a:t>
            </a:r>
            <a:r>
              <a:rPr lang="en" sz="1600">
                <a:solidFill>
                  <a:schemeClr val="dk1"/>
                </a:solidFill>
                <a:highlight>
                  <a:srgbClr val="FFFFFF"/>
                </a:highlight>
              </a:rPr>
              <a:t>, </a:t>
            </a:r>
            <a:r>
              <a:rPr lang="en" sz="1600">
                <a:solidFill>
                  <a:schemeClr val="hlink"/>
                </a:solidFill>
                <a:highlight>
                  <a:srgbClr val="FFFFFF"/>
                </a:highlight>
                <a:uFill>
                  <a:noFill/>
                </a:uFill>
                <a:hlinkClick r:id="rId9"/>
              </a:rPr>
              <a:t>Rae Ying Yee Wong</a:t>
            </a:r>
            <a:r>
              <a:rPr lang="en" sz="1600">
                <a:solidFill>
                  <a:schemeClr val="dk1"/>
                </a:solidFill>
                <a:highlight>
                  <a:srgbClr val="FFFFFF"/>
                </a:highlight>
              </a:rPr>
              <a:t>, </a:t>
            </a:r>
            <a:r>
              <a:rPr lang="en" sz="1600">
                <a:solidFill>
                  <a:schemeClr val="hlink"/>
                </a:solidFill>
                <a:highlight>
                  <a:srgbClr val="FFFFFF"/>
                </a:highlight>
                <a:uFill>
                  <a:noFill/>
                </a:uFill>
                <a:hlinkClick r:id="rId10"/>
              </a:rPr>
              <a:t>Alan Zhu</a:t>
            </a:r>
            <a:r>
              <a:rPr lang="en" sz="1600">
                <a:solidFill>
                  <a:schemeClr val="dk1"/>
                </a:solidFill>
                <a:highlight>
                  <a:srgbClr val="FFFFFF"/>
                </a:highlight>
              </a:rPr>
              <a:t>, </a:t>
            </a:r>
            <a:r>
              <a:rPr lang="en" sz="1600">
                <a:solidFill>
                  <a:schemeClr val="hlink"/>
                </a:solidFill>
                <a:highlight>
                  <a:srgbClr val="FFFFFF"/>
                </a:highlight>
                <a:uFill>
                  <a:noFill/>
                </a:uFill>
                <a:hlinkClick r:id="rId11"/>
              </a:rPr>
              <a:t>Lijie Yang</a:t>
            </a:r>
            <a:r>
              <a:rPr lang="en" sz="1600">
                <a:solidFill>
                  <a:schemeClr val="dk1"/>
                </a:solidFill>
                <a:highlight>
                  <a:srgbClr val="FFFFFF"/>
                </a:highlight>
              </a:rPr>
              <a:t>, </a:t>
            </a:r>
            <a:r>
              <a:rPr lang="en" sz="1600">
                <a:solidFill>
                  <a:schemeClr val="hlink"/>
                </a:solidFill>
                <a:highlight>
                  <a:srgbClr val="FFFFFF"/>
                </a:highlight>
                <a:uFill>
                  <a:noFill/>
                </a:uFill>
                <a:hlinkClick r:id="rId12"/>
              </a:rPr>
              <a:t>Xiaoxiang Shi</a:t>
            </a:r>
            <a:r>
              <a:rPr lang="en" sz="1600">
                <a:solidFill>
                  <a:schemeClr val="dk1"/>
                </a:solidFill>
                <a:highlight>
                  <a:srgbClr val="FFFFFF"/>
                </a:highlight>
              </a:rPr>
              <a:t>, </a:t>
            </a:r>
            <a:r>
              <a:rPr lang="en" sz="1600">
                <a:solidFill>
                  <a:schemeClr val="hlink"/>
                </a:solidFill>
                <a:highlight>
                  <a:srgbClr val="FFFFFF"/>
                </a:highlight>
                <a:uFill>
                  <a:noFill/>
                </a:uFill>
                <a:hlinkClick r:id="rId13"/>
              </a:rPr>
              <a:t>Chunan Shi</a:t>
            </a:r>
            <a:r>
              <a:rPr lang="en" sz="1600">
                <a:solidFill>
                  <a:schemeClr val="dk1"/>
                </a:solidFill>
                <a:highlight>
                  <a:srgbClr val="FFFFFF"/>
                </a:highlight>
              </a:rPr>
              <a:t>, </a:t>
            </a:r>
            <a:r>
              <a:rPr lang="en" sz="1600">
                <a:solidFill>
                  <a:schemeClr val="hlink"/>
                </a:solidFill>
                <a:highlight>
                  <a:srgbClr val="FFFFFF"/>
                </a:highlight>
                <a:uFill>
                  <a:noFill/>
                </a:uFill>
                <a:hlinkClick r:id="rId14"/>
              </a:rPr>
              <a:t>Zhuoming Chen</a:t>
            </a:r>
            <a:r>
              <a:rPr lang="en" sz="1600">
                <a:solidFill>
                  <a:schemeClr val="dk1"/>
                </a:solidFill>
                <a:highlight>
                  <a:srgbClr val="FFFFFF"/>
                </a:highlight>
              </a:rPr>
              <a:t>, </a:t>
            </a:r>
            <a:r>
              <a:rPr lang="en" sz="1600">
                <a:solidFill>
                  <a:schemeClr val="hlink"/>
                </a:solidFill>
                <a:highlight>
                  <a:srgbClr val="FFFFFF"/>
                </a:highlight>
                <a:uFill>
                  <a:noFill/>
                </a:uFill>
                <a:hlinkClick r:id="rId15"/>
              </a:rPr>
              <a:t>Daiyaan Arfeen</a:t>
            </a:r>
            <a:r>
              <a:rPr lang="en" sz="1600">
                <a:solidFill>
                  <a:schemeClr val="dk1"/>
                </a:solidFill>
                <a:highlight>
                  <a:srgbClr val="FFFFFF"/>
                </a:highlight>
              </a:rPr>
              <a:t>, </a:t>
            </a:r>
            <a:r>
              <a:rPr lang="en" sz="1600">
                <a:solidFill>
                  <a:schemeClr val="hlink"/>
                </a:solidFill>
                <a:highlight>
                  <a:srgbClr val="FFFFFF"/>
                </a:highlight>
                <a:uFill>
                  <a:noFill/>
                </a:uFill>
                <a:hlinkClick r:id="rId16"/>
              </a:rPr>
              <a:t>Reyna Abhyankar</a:t>
            </a:r>
            <a:r>
              <a:rPr lang="en" sz="1600">
                <a:solidFill>
                  <a:schemeClr val="dk1"/>
                </a:solidFill>
                <a:highlight>
                  <a:srgbClr val="FFFFFF"/>
                </a:highlight>
              </a:rPr>
              <a:t>, </a:t>
            </a:r>
            <a:r>
              <a:rPr lang="en" sz="1600">
                <a:solidFill>
                  <a:schemeClr val="hlink"/>
                </a:solidFill>
                <a:highlight>
                  <a:srgbClr val="FFFFFF"/>
                </a:highlight>
                <a:uFill>
                  <a:noFill/>
                </a:uFill>
                <a:hlinkClick r:id="rId17"/>
              </a:rPr>
              <a:t>Zhihao Jia</a:t>
            </a:r>
            <a:endParaRPr sz="1600"/>
          </a:p>
        </p:txBody>
      </p:sp>
      <p:sp>
        <p:nvSpPr>
          <p:cNvPr id="56" name="Google Shape;56;p13"/>
          <p:cNvSpPr txBox="1"/>
          <p:nvPr/>
        </p:nvSpPr>
        <p:spPr>
          <a:xfrm>
            <a:off x="660450" y="607050"/>
            <a:ext cx="7823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SpecInfer: Accelerating Large Language Model Serving with Tree-based Speculative Inference and Verification</a:t>
            </a:r>
            <a:endParaRPr b="1" sz="2400">
              <a:latin typeface="Times New Roman"/>
              <a:ea typeface="Times New Roman"/>
              <a:cs typeface="Times New Roman"/>
              <a:sym typeface="Times New Roman"/>
            </a:endParaRPr>
          </a:p>
        </p:txBody>
      </p:sp>
      <p:grpSp>
        <p:nvGrpSpPr>
          <p:cNvPr id="57" name="Google Shape;57;p13"/>
          <p:cNvGrpSpPr/>
          <p:nvPr/>
        </p:nvGrpSpPr>
        <p:grpSpPr>
          <a:xfrm>
            <a:off x="2050050" y="2778450"/>
            <a:ext cx="5043900" cy="1158600"/>
            <a:chOff x="2050050" y="2702238"/>
            <a:chExt cx="5043900" cy="1158600"/>
          </a:xfrm>
        </p:grpSpPr>
        <p:sp>
          <p:nvSpPr>
            <p:cNvPr id="58" name="Google Shape;58;p13"/>
            <p:cNvSpPr/>
            <p:nvPr/>
          </p:nvSpPr>
          <p:spPr>
            <a:xfrm>
              <a:off x="2050050" y="2702238"/>
              <a:ext cx="5043900" cy="1158600"/>
            </a:xfrm>
            <a:prstGeom prst="rect">
              <a:avLst/>
            </a:prstGeom>
            <a:solidFill>
              <a:srgbClr val="6D9EE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9" name="Google Shape;59;p13"/>
            <p:cNvPicPr preferRelativeResize="0"/>
            <p:nvPr/>
          </p:nvPicPr>
          <p:blipFill>
            <a:blip r:embed="rId18">
              <a:alphaModFix/>
            </a:blip>
            <a:stretch>
              <a:fillRect/>
            </a:stretch>
          </p:blipFill>
          <p:spPr>
            <a:xfrm>
              <a:off x="2278275" y="2852425"/>
              <a:ext cx="4587451" cy="858250"/>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404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a:t>
            </a:r>
            <a:endParaRPr/>
          </a:p>
        </p:txBody>
      </p:sp>
      <p:sp>
        <p:nvSpPr>
          <p:cNvPr id="124" name="Google Shape;124;p22"/>
          <p:cNvSpPr txBox="1"/>
          <p:nvPr>
            <p:ph idx="1" type="body"/>
          </p:nvPr>
        </p:nvSpPr>
        <p:spPr>
          <a:xfrm>
            <a:off x="311700" y="1152475"/>
            <a:ext cx="8520600" cy="150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Compared on LLAMA and OPT </a:t>
            </a:r>
            <a:r>
              <a:rPr lang="en"/>
              <a:t>models</a:t>
            </a:r>
            <a:r>
              <a:rPr lang="en"/>
              <a:t> for five datasets on GPUs. </a:t>
            </a:r>
            <a:endParaRPr/>
          </a:p>
          <a:p>
            <a:pPr indent="-342900" lvl="0" marL="457200" rtl="0" algn="l">
              <a:spcBef>
                <a:spcPts val="0"/>
              </a:spcBef>
              <a:spcAft>
                <a:spcPts val="0"/>
              </a:spcAft>
              <a:buSzPts val="1800"/>
              <a:buChar char="●"/>
            </a:pPr>
            <a:r>
              <a:rPr lang="en"/>
              <a:t>Compared against many LLM inference frameworks. </a:t>
            </a:r>
            <a:endParaRPr/>
          </a:p>
          <a:p>
            <a:pPr indent="-342900" lvl="0" marL="457200" rtl="0" algn="l">
              <a:spcBef>
                <a:spcPts val="0"/>
              </a:spcBef>
              <a:spcAft>
                <a:spcPts val="0"/>
              </a:spcAft>
              <a:buSzPts val="1800"/>
              <a:buChar char="●"/>
            </a:pPr>
            <a:r>
              <a:rPr lang="en"/>
              <a:t>Metrics: inference latency, token throughput, speculative </a:t>
            </a:r>
            <a:r>
              <a:rPr lang="en"/>
              <a:t>prediction</a:t>
            </a:r>
            <a:r>
              <a:rPr lang="en"/>
              <a:t> </a:t>
            </a:r>
            <a:r>
              <a:rPr lang="en"/>
              <a:t>accuracy.</a:t>
            </a:r>
            <a:r>
              <a:rPr lang="en"/>
              <a:t>  </a:t>
            </a:r>
            <a:endParaRPr/>
          </a:p>
          <a:p>
            <a:pPr indent="-342900" lvl="0" marL="457200" rtl="0" algn="l">
              <a:spcBef>
                <a:spcPts val="0"/>
              </a:spcBef>
              <a:spcAft>
                <a:spcPts val="0"/>
              </a:spcAft>
              <a:buSzPts val="1800"/>
              <a:buChar char="●"/>
            </a:pPr>
            <a:r>
              <a:rPr lang="en"/>
              <a:t>Latency improved ~3X for </a:t>
            </a:r>
            <a:r>
              <a:rPr lang="en"/>
              <a:t>distributed</a:t>
            </a:r>
            <a:r>
              <a:rPr lang="en"/>
              <a:t> inference, ~3.5X for </a:t>
            </a:r>
            <a:r>
              <a:rPr lang="en"/>
              <a:t>offloading</a:t>
            </a:r>
            <a:r>
              <a:rPr lang="en"/>
              <a:t> inference </a:t>
            </a:r>
            <a:endParaRPr/>
          </a:p>
        </p:txBody>
      </p:sp>
      <p:pic>
        <p:nvPicPr>
          <p:cNvPr id="125" name="Google Shape;125;p22"/>
          <p:cNvPicPr preferRelativeResize="0"/>
          <p:nvPr/>
        </p:nvPicPr>
        <p:blipFill>
          <a:blip r:embed="rId3">
            <a:alphaModFix/>
          </a:blip>
          <a:stretch>
            <a:fillRect/>
          </a:stretch>
        </p:blipFill>
        <p:spPr>
          <a:xfrm>
            <a:off x="4430050" y="2896050"/>
            <a:ext cx="4658473" cy="2042649"/>
          </a:xfrm>
          <a:prstGeom prst="rect">
            <a:avLst/>
          </a:prstGeom>
          <a:noFill/>
          <a:ln>
            <a:noFill/>
          </a:ln>
        </p:spPr>
      </p:pic>
      <p:pic>
        <p:nvPicPr>
          <p:cNvPr id="126" name="Google Shape;126;p22"/>
          <p:cNvPicPr preferRelativeResize="0"/>
          <p:nvPr/>
        </p:nvPicPr>
        <p:blipFill>
          <a:blip r:embed="rId4">
            <a:alphaModFix/>
          </a:blip>
          <a:stretch>
            <a:fillRect/>
          </a:stretch>
        </p:blipFill>
        <p:spPr>
          <a:xfrm>
            <a:off x="274026" y="2721100"/>
            <a:ext cx="3165077" cy="2332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part 2</a:t>
            </a:r>
            <a:endParaRPr/>
          </a:p>
        </p:txBody>
      </p:sp>
      <p:pic>
        <p:nvPicPr>
          <p:cNvPr id="132" name="Google Shape;132;p23"/>
          <p:cNvPicPr preferRelativeResize="0"/>
          <p:nvPr/>
        </p:nvPicPr>
        <p:blipFill>
          <a:blip r:embed="rId3">
            <a:alphaModFix/>
          </a:blip>
          <a:stretch>
            <a:fillRect/>
          </a:stretch>
        </p:blipFill>
        <p:spPr>
          <a:xfrm>
            <a:off x="321063" y="1269150"/>
            <a:ext cx="3078448" cy="1573850"/>
          </a:xfrm>
          <a:prstGeom prst="rect">
            <a:avLst/>
          </a:prstGeom>
          <a:noFill/>
          <a:ln>
            <a:noFill/>
          </a:ln>
        </p:spPr>
      </p:pic>
      <p:pic>
        <p:nvPicPr>
          <p:cNvPr id="133" name="Google Shape;133;p23"/>
          <p:cNvPicPr preferRelativeResize="0"/>
          <p:nvPr/>
        </p:nvPicPr>
        <p:blipFill>
          <a:blip r:embed="rId4">
            <a:alphaModFix/>
          </a:blip>
          <a:stretch>
            <a:fillRect/>
          </a:stretch>
        </p:blipFill>
        <p:spPr>
          <a:xfrm>
            <a:off x="4678923" y="566237"/>
            <a:ext cx="2685224" cy="1926663"/>
          </a:xfrm>
          <a:prstGeom prst="rect">
            <a:avLst/>
          </a:prstGeom>
          <a:noFill/>
          <a:ln>
            <a:noFill/>
          </a:ln>
        </p:spPr>
      </p:pic>
      <p:pic>
        <p:nvPicPr>
          <p:cNvPr id="134" name="Google Shape;134;p23"/>
          <p:cNvPicPr preferRelativeResize="0"/>
          <p:nvPr/>
        </p:nvPicPr>
        <p:blipFill>
          <a:blip r:embed="rId5">
            <a:alphaModFix/>
          </a:blip>
          <a:stretch>
            <a:fillRect/>
          </a:stretch>
        </p:blipFill>
        <p:spPr>
          <a:xfrm>
            <a:off x="4918951" y="2571750"/>
            <a:ext cx="2685227" cy="2498199"/>
          </a:xfrm>
          <a:prstGeom prst="rect">
            <a:avLst/>
          </a:prstGeom>
          <a:noFill/>
          <a:ln>
            <a:noFill/>
          </a:ln>
        </p:spPr>
      </p:pic>
      <p:pic>
        <p:nvPicPr>
          <p:cNvPr id="135" name="Google Shape;135;p23"/>
          <p:cNvPicPr preferRelativeResize="0"/>
          <p:nvPr/>
        </p:nvPicPr>
        <p:blipFill>
          <a:blip r:embed="rId6">
            <a:alphaModFix/>
          </a:blip>
          <a:stretch>
            <a:fillRect/>
          </a:stretch>
        </p:blipFill>
        <p:spPr>
          <a:xfrm>
            <a:off x="366875" y="3032250"/>
            <a:ext cx="2986826" cy="1958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Strengths and weaknesses</a:t>
            </a:r>
            <a:endParaRPr/>
          </a:p>
        </p:txBody>
      </p:sp>
      <p:sp>
        <p:nvSpPr>
          <p:cNvPr id="141" name="Google Shape;14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 SpecInfer improves parallelism and GPU </a:t>
            </a:r>
            <a:r>
              <a:rPr lang="en"/>
              <a:t>utilization</a:t>
            </a:r>
            <a:r>
              <a:rPr lang="en"/>
              <a:t> and </a:t>
            </a:r>
            <a:r>
              <a:rPr lang="en"/>
              <a:t>only</a:t>
            </a:r>
            <a:r>
              <a:rPr lang="en"/>
              <a:t> caches some tokens in its token </a:t>
            </a:r>
            <a:r>
              <a:rPr lang="en"/>
              <a:t>trees</a:t>
            </a:r>
            <a:r>
              <a:rPr lang="en"/>
              <a:t> reducing memory pressure. </a:t>
            </a:r>
            <a:endParaRPr/>
          </a:p>
          <a:p>
            <a:pPr indent="-342900" lvl="0" marL="457200" rtl="0" algn="l">
              <a:spcBef>
                <a:spcPts val="0"/>
              </a:spcBef>
              <a:spcAft>
                <a:spcPts val="0"/>
              </a:spcAft>
              <a:buSzPts val="1800"/>
              <a:buChar char="●"/>
            </a:pPr>
            <a:r>
              <a:rPr lang="en"/>
              <a:t>Con: Memory and Compute Overhead from using multiple SSMs and managing token trees. </a:t>
            </a:r>
            <a:endParaRPr/>
          </a:p>
          <a:p>
            <a:pPr indent="-342900" lvl="0" marL="457200" rtl="0" algn="l">
              <a:spcBef>
                <a:spcPts val="0"/>
              </a:spcBef>
              <a:spcAft>
                <a:spcPts val="0"/>
              </a:spcAft>
              <a:buSzPts val="1800"/>
              <a:buChar char="●"/>
            </a:pPr>
            <a:r>
              <a:rPr lang="en"/>
              <a:t>Con: SpecInfer’s performance improvement gap reduces as batch size increases.</a:t>
            </a:r>
            <a:endParaRPr/>
          </a:p>
          <a:p>
            <a:pPr indent="-342900" lvl="0" marL="457200" rtl="0" algn="l">
              <a:spcBef>
                <a:spcPts val="0"/>
              </a:spcBef>
              <a:spcAft>
                <a:spcPts val="0"/>
              </a:spcAft>
              <a:buSzPts val="1800"/>
              <a:buChar char="●"/>
            </a:pPr>
            <a:r>
              <a:rPr lang="en"/>
              <a:t>Con: Static </a:t>
            </a:r>
            <a:r>
              <a:rPr lang="en"/>
              <a:t>strategy</a:t>
            </a:r>
            <a:r>
              <a:rPr lang="en"/>
              <a:t> to expand token tree following a preset </a:t>
            </a:r>
            <a:r>
              <a:rPr lang="en"/>
              <a:t>configuration.</a:t>
            </a:r>
            <a:endParaRPr/>
          </a:p>
          <a:p>
            <a:pPr indent="-342900" lvl="0" marL="457200" rtl="0" algn="l">
              <a:spcBef>
                <a:spcPts val="0"/>
              </a:spcBef>
              <a:spcAft>
                <a:spcPts val="0"/>
              </a:spcAft>
              <a:buSzPts val="1800"/>
              <a:buChar char="●"/>
            </a:pPr>
            <a:r>
              <a:rPr lang="en"/>
              <a:t>Con: Blanks in the token tree can waste computational resources.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ctrTitle"/>
          </p:nvPr>
        </p:nvSpPr>
        <p:spPr>
          <a:xfrm>
            <a:off x="311700" y="588925"/>
            <a:ext cx="8520600" cy="932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PowerInfer</a:t>
            </a:r>
            <a:endParaRPr/>
          </a:p>
        </p:txBody>
      </p:sp>
      <p:sp>
        <p:nvSpPr>
          <p:cNvPr id="147" name="Google Shape;147;p25"/>
          <p:cNvSpPr txBox="1"/>
          <p:nvPr>
            <p:ph idx="1" type="subTitle"/>
          </p:nvPr>
        </p:nvSpPr>
        <p:spPr>
          <a:xfrm>
            <a:off x="311700" y="168407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Enabling deployment of LLMs on GPU memory-constrained systems (SOSP 2024)</a:t>
            </a:r>
            <a:endParaRPr/>
          </a:p>
        </p:txBody>
      </p:sp>
      <p:sp>
        <p:nvSpPr>
          <p:cNvPr id="148" name="Google Shape;148;p25"/>
          <p:cNvSpPr txBox="1"/>
          <p:nvPr/>
        </p:nvSpPr>
        <p:spPr>
          <a:xfrm>
            <a:off x="1281600" y="4287775"/>
            <a:ext cx="6580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800">
                <a:solidFill>
                  <a:schemeClr val="dk2"/>
                </a:solidFill>
              </a:rPr>
              <a:t>No squirrels were harmed in the making of this presentation</a:t>
            </a:r>
            <a:endParaRPr i="1" sz="1800">
              <a:solidFill>
                <a:schemeClr val="dk2"/>
              </a:solidFill>
            </a:endParaRPr>
          </a:p>
        </p:txBody>
      </p:sp>
      <p:sp>
        <p:nvSpPr>
          <p:cNvPr id="149" name="Google Shape;149;p25"/>
          <p:cNvSpPr txBox="1"/>
          <p:nvPr/>
        </p:nvSpPr>
        <p:spPr>
          <a:xfrm>
            <a:off x="2368650" y="2535525"/>
            <a:ext cx="4406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hlink"/>
                </a:solidFill>
                <a:highlight>
                  <a:srgbClr val="FFFFFF"/>
                </a:highlight>
                <a:uFill>
                  <a:noFill/>
                </a:uFill>
                <a:hlinkClick r:id="rId3"/>
              </a:rPr>
              <a:t>Yixin Song</a:t>
            </a:r>
            <a:r>
              <a:rPr lang="en" sz="1600">
                <a:solidFill>
                  <a:schemeClr val="dk1"/>
                </a:solidFill>
                <a:highlight>
                  <a:srgbClr val="FFFFFF"/>
                </a:highlight>
              </a:rPr>
              <a:t>, </a:t>
            </a:r>
            <a:r>
              <a:rPr lang="en" sz="1600">
                <a:solidFill>
                  <a:schemeClr val="hlink"/>
                </a:solidFill>
                <a:highlight>
                  <a:srgbClr val="FFFFFF"/>
                </a:highlight>
                <a:uFill>
                  <a:noFill/>
                </a:uFill>
                <a:hlinkClick r:id="rId4"/>
              </a:rPr>
              <a:t>Zeyu Mi</a:t>
            </a:r>
            <a:r>
              <a:rPr lang="en" sz="1600">
                <a:solidFill>
                  <a:schemeClr val="dk1"/>
                </a:solidFill>
                <a:highlight>
                  <a:srgbClr val="FFFFFF"/>
                </a:highlight>
              </a:rPr>
              <a:t>, </a:t>
            </a:r>
            <a:r>
              <a:rPr lang="en" sz="1600">
                <a:solidFill>
                  <a:schemeClr val="hlink"/>
                </a:solidFill>
                <a:highlight>
                  <a:srgbClr val="FFFFFF"/>
                </a:highlight>
                <a:uFill>
                  <a:noFill/>
                </a:uFill>
                <a:hlinkClick r:id="rId5"/>
              </a:rPr>
              <a:t>Haotong Xie</a:t>
            </a:r>
            <a:r>
              <a:rPr lang="en" sz="1600">
                <a:solidFill>
                  <a:schemeClr val="dk1"/>
                </a:solidFill>
                <a:highlight>
                  <a:srgbClr val="FFFFFF"/>
                </a:highlight>
              </a:rPr>
              <a:t>, </a:t>
            </a:r>
            <a:r>
              <a:rPr lang="en" sz="1600">
                <a:solidFill>
                  <a:schemeClr val="hlink"/>
                </a:solidFill>
                <a:highlight>
                  <a:srgbClr val="FFFFFF"/>
                </a:highlight>
                <a:uFill>
                  <a:noFill/>
                </a:uFill>
                <a:hlinkClick r:id="rId6"/>
              </a:rPr>
              <a:t>Haibo Chen</a:t>
            </a:r>
            <a:endParaRPr sz="1600"/>
          </a:p>
        </p:txBody>
      </p:sp>
      <p:sp>
        <p:nvSpPr>
          <p:cNvPr id="150" name="Google Shape;150;p25"/>
          <p:cNvSpPr txBox="1"/>
          <p:nvPr>
            <p:ph idx="1" type="subTitle"/>
          </p:nvPr>
        </p:nvSpPr>
        <p:spPr>
          <a:xfrm>
            <a:off x="311700" y="3105850"/>
            <a:ext cx="8520600" cy="511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t>Presented by </a:t>
            </a:r>
            <a:r>
              <a:rPr lang="en" sz="2000"/>
              <a:t>Michael Wang</a:t>
            </a:r>
            <a:r>
              <a:rPr lang="en" sz="2000"/>
              <a:t>, Yikang Yue and </a:t>
            </a:r>
            <a:r>
              <a:rPr lang="en" sz="2000"/>
              <a:t>Nikhil Kanamarla</a:t>
            </a:r>
            <a:r>
              <a:rPr lang="en" sz="2000"/>
              <a:t> </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41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LLMs are getting large.	</a:t>
            </a:r>
            <a:endParaRPr/>
          </a:p>
        </p:txBody>
      </p:sp>
      <p:sp>
        <p:nvSpPr>
          <p:cNvPr id="156" name="Google Shape;156;p26"/>
          <p:cNvSpPr txBox="1"/>
          <p:nvPr>
            <p:ph idx="1" type="body"/>
          </p:nvPr>
        </p:nvSpPr>
        <p:spPr>
          <a:xfrm>
            <a:off x="311700" y="1152475"/>
            <a:ext cx="5203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Today’s LLMs can easily occupy 100s of GB of memory to store weights.</a:t>
            </a:r>
            <a:endParaRPr/>
          </a:p>
          <a:p>
            <a:pPr indent="0" lvl="0" marL="0" rtl="0" algn="l">
              <a:spcBef>
                <a:spcPts val="1200"/>
              </a:spcBef>
              <a:spcAft>
                <a:spcPts val="0"/>
              </a:spcAft>
              <a:buNone/>
            </a:pPr>
            <a:r>
              <a:rPr lang="en"/>
              <a:t>Meanwhile, the </a:t>
            </a:r>
            <a:r>
              <a:rPr lang="en"/>
              <a:t>RTX 4090 has:</a:t>
            </a:r>
            <a:endParaRPr/>
          </a:p>
          <a:p>
            <a:pPr indent="-342900" lvl="0" marL="457200" rtl="0" algn="l">
              <a:spcBef>
                <a:spcPts val="1200"/>
              </a:spcBef>
              <a:spcAft>
                <a:spcPts val="0"/>
              </a:spcAft>
              <a:buSzPts val="1800"/>
              <a:buChar char="-"/>
            </a:pPr>
            <a:r>
              <a:rPr lang="en"/>
              <a:t>24GB DRAM</a:t>
            </a:r>
            <a:endParaRPr/>
          </a:p>
          <a:p>
            <a:pPr indent="-342900" lvl="0" marL="457200" rtl="0" algn="l">
              <a:spcBef>
                <a:spcPts val="0"/>
              </a:spcBef>
              <a:spcAft>
                <a:spcPts val="0"/>
              </a:spcAft>
              <a:buSzPts val="1800"/>
              <a:buChar char="-"/>
            </a:pPr>
            <a:r>
              <a:rPr lang="en"/>
              <a:t>no NVlink</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graphicFrame>
        <p:nvGraphicFramePr>
          <p:cNvPr id="157" name="Google Shape;157;p26"/>
          <p:cNvGraphicFramePr/>
          <p:nvPr/>
        </p:nvGraphicFramePr>
        <p:xfrm>
          <a:off x="5666650" y="2045650"/>
          <a:ext cx="3000000" cy="3000000"/>
        </p:xfrm>
        <a:graphic>
          <a:graphicData uri="http://schemas.openxmlformats.org/drawingml/2006/table">
            <a:tbl>
              <a:tblPr>
                <a:noFill/>
                <a:tableStyleId>{B0D7F3F3-B4F8-4389-AAA7-F25EFE61FA08}</a:tableStyleId>
              </a:tblPr>
              <a:tblGrid>
                <a:gridCol w="1582825"/>
                <a:gridCol w="1582825"/>
              </a:tblGrid>
              <a:tr h="456625">
                <a:tc>
                  <a:txBody>
                    <a:bodyPr/>
                    <a:lstStyle/>
                    <a:p>
                      <a:pPr indent="0" lvl="0" marL="0" rtl="0" algn="l">
                        <a:spcBef>
                          <a:spcPts val="0"/>
                        </a:spcBef>
                        <a:spcAft>
                          <a:spcPts val="0"/>
                        </a:spcAft>
                        <a:buNone/>
                      </a:pPr>
                      <a:r>
                        <a:rPr lang="en"/>
                        <a:t>Model</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Size (GB)</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Llama 3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38761D"/>
                          </a:solidFill>
                        </a:rPr>
                        <a:t>16</a:t>
                      </a:r>
                      <a:r>
                        <a:rPr lang="en"/>
                        <a:t>, </a:t>
                      </a:r>
                      <a:r>
                        <a:rPr lang="en">
                          <a:solidFill>
                            <a:srgbClr val="FF0000"/>
                          </a:solidFill>
                        </a:rPr>
                        <a:t>140</a:t>
                      </a:r>
                      <a:r>
                        <a:rPr lang="en"/>
                        <a:t>, </a:t>
                      </a:r>
                      <a:r>
                        <a:rPr lang="en">
                          <a:solidFill>
                            <a:srgbClr val="FF0000"/>
                          </a:solidFill>
                        </a:rPr>
                        <a:t>810</a:t>
                      </a:r>
                      <a:endParaRPr>
                        <a:solidFill>
                          <a:srgbClr val="FF0000"/>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OPT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38761D"/>
                          </a:solidFill>
                        </a:rPr>
                        <a:t>0.25</a:t>
                      </a:r>
                      <a:r>
                        <a:rPr lang="en"/>
                        <a:t> - </a:t>
                      </a:r>
                      <a:r>
                        <a:rPr lang="en">
                          <a:solidFill>
                            <a:srgbClr val="FF0000"/>
                          </a:solidFill>
                        </a:rPr>
                        <a:t>350</a:t>
                      </a:r>
                      <a:endParaRPr>
                        <a:solidFill>
                          <a:srgbClr val="FF0000"/>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Falcon</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38761D"/>
                          </a:solidFill>
                        </a:rPr>
                        <a:t>80</a:t>
                      </a:r>
                      <a:r>
                        <a:rPr lang="en"/>
                        <a:t>, </a:t>
                      </a:r>
                      <a:r>
                        <a:rPr lang="en">
                          <a:solidFill>
                            <a:srgbClr val="FF0000"/>
                          </a:solidFill>
                        </a:rPr>
                        <a:t>360</a:t>
                      </a:r>
                      <a:endParaRPr>
                        <a:solidFill>
                          <a:srgbClr val="FF0000"/>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PaLM</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0000"/>
                          </a:solidFill>
                        </a:rPr>
                        <a:t>1080</a:t>
                      </a:r>
                      <a:endParaRPr>
                        <a:solidFill>
                          <a:srgbClr val="FF0000"/>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GPT4</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0000"/>
                          </a:solidFill>
                        </a:rPr>
                        <a:t>3500</a:t>
                      </a:r>
                      <a:endParaRPr>
                        <a:solidFill>
                          <a:srgbClr val="FF0000"/>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58" name="Google Shape;158;p26"/>
          <p:cNvSpPr txBox="1"/>
          <p:nvPr/>
        </p:nvSpPr>
        <p:spPr>
          <a:xfrm>
            <a:off x="5782800" y="1523550"/>
            <a:ext cx="377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Assuming 16b parameters:</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346225" y="186125"/>
            <a:ext cx="8520600" cy="53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One solution: Make the weights smaller! (Quantization)</a:t>
            </a:r>
            <a:endParaRPr/>
          </a:p>
          <a:p>
            <a:pPr indent="0" lvl="0" marL="0" rtl="0" algn="l">
              <a:spcBef>
                <a:spcPts val="0"/>
              </a:spcBef>
              <a:spcAft>
                <a:spcPts val="0"/>
              </a:spcAft>
              <a:buNone/>
            </a:pPr>
            <a:r>
              <a:t/>
            </a:r>
            <a:endParaRPr>
              <a:solidFill>
                <a:srgbClr val="999999"/>
              </a:solidFill>
            </a:endParaRPr>
          </a:p>
        </p:txBody>
      </p:sp>
      <p:sp>
        <p:nvSpPr>
          <p:cNvPr id="164" name="Google Shape;164;p27"/>
          <p:cNvSpPr txBox="1"/>
          <p:nvPr>
            <p:ph idx="1" type="body"/>
          </p:nvPr>
        </p:nvSpPr>
        <p:spPr>
          <a:xfrm>
            <a:off x="389350" y="7183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AWQ - Activation-aware Weight Quantization (MLSys 2024):</a:t>
            </a:r>
            <a:endParaRPr/>
          </a:p>
          <a:p>
            <a:pPr indent="-342900" lvl="0" marL="457200" rtl="0" algn="l">
              <a:spcBef>
                <a:spcPts val="1200"/>
              </a:spcBef>
              <a:spcAft>
                <a:spcPts val="0"/>
              </a:spcAft>
              <a:buSzPts val="1800"/>
              <a:buChar char="-"/>
            </a:pPr>
            <a:r>
              <a:rPr lang="en"/>
              <a:t>Quantize most weights to 4, 3, or even 2 bit values </a:t>
            </a:r>
            <a:endParaRPr/>
          </a:p>
          <a:p>
            <a:pPr indent="-342900" lvl="0" marL="457200" rtl="0" algn="l">
              <a:spcBef>
                <a:spcPts val="0"/>
              </a:spcBef>
              <a:spcAft>
                <a:spcPts val="0"/>
              </a:spcAft>
              <a:buSzPts val="1800"/>
              <a:buChar char="-"/>
            </a:pPr>
            <a:r>
              <a:rPr lang="en"/>
              <a:t>Preserve salient weights through higher precision encoding or by scaling.</a:t>
            </a:r>
            <a:endParaRPr/>
          </a:p>
        </p:txBody>
      </p:sp>
      <p:pic>
        <p:nvPicPr>
          <p:cNvPr id="165" name="Google Shape;165;p27"/>
          <p:cNvPicPr preferRelativeResize="0"/>
          <p:nvPr/>
        </p:nvPicPr>
        <p:blipFill rotWithShape="1">
          <a:blip r:embed="rId3">
            <a:alphaModFix/>
          </a:blip>
          <a:srcRect b="0" l="0" r="0" t="4598"/>
          <a:stretch/>
        </p:blipFill>
        <p:spPr>
          <a:xfrm>
            <a:off x="1008050" y="2000200"/>
            <a:ext cx="7127899" cy="2186725"/>
          </a:xfrm>
          <a:prstGeom prst="rect">
            <a:avLst/>
          </a:prstGeom>
          <a:noFill/>
          <a:ln>
            <a:noFill/>
          </a:ln>
        </p:spPr>
      </p:pic>
      <p:sp>
        <p:nvSpPr>
          <p:cNvPr id="166" name="Google Shape;166;p27"/>
          <p:cNvSpPr txBox="1"/>
          <p:nvPr/>
        </p:nvSpPr>
        <p:spPr>
          <a:xfrm>
            <a:off x="204850" y="4774200"/>
            <a:ext cx="888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[1] Lin et al. AWQ: Activation-aware Weight Quantization for on-Device LLM compression and acceleration. </a:t>
            </a:r>
            <a:r>
              <a:rPr lang="en" sz="1000" u="sng">
                <a:solidFill>
                  <a:schemeClr val="hlink"/>
                </a:solidFill>
                <a:hlinkClick r:id="rId4"/>
              </a:rPr>
              <a:t>https://arxiv.org/pdf/2306.00978</a:t>
            </a:r>
            <a:r>
              <a:rPr lang="en"/>
              <a:t> </a:t>
            </a:r>
            <a:endParaRPr/>
          </a:p>
        </p:txBody>
      </p:sp>
      <p:sp>
        <p:nvSpPr>
          <p:cNvPr id="167" name="Google Shape;167;p27"/>
          <p:cNvSpPr txBox="1"/>
          <p:nvPr/>
        </p:nvSpPr>
        <p:spPr>
          <a:xfrm>
            <a:off x="1738825" y="4134725"/>
            <a:ext cx="573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rPr>
              <a:t>[1] Heterogeneous Quantization and Activation-aware quantization.</a:t>
            </a:r>
            <a:endParaRPr sz="12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But it’s still not enough!</a:t>
            </a:r>
            <a:endParaRPr/>
          </a:p>
        </p:txBody>
      </p:sp>
      <p:sp>
        <p:nvSpPr>
          <p:cNvPr id="173" name="Google Shape;173;p28"/>
          <p:cNvSpPr txBox="1"/>
          <p:nvPr>
            <p:ph idx="1" type="body"/>
          </p:nvPr>
        </p:nvSpPr>
        <p:spPr>
          <a:xfrm>
            <a:off x="311700" y="979875"/>
            <a:ext cx="8520600" cy="532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number of parameters is simply too large to fit on a consumer-grade GPU. </a:t>
            </a:r>
            <a:endParaRPr/>
          </a:p>
        </p:txBody>
      </p:sp>
      <p:graphicFrame>
        <p:nvGraphicFramePr>
          <p:cNvPr id="174" name="Google Shape;174;p28"/>
          <p:cNvGraphicFramePr/>
          <p:nvPr/>
        </p:nvGraphicFramePr>
        <p:xfrm>
          <a:off x="5396200" y="1512075"/>
          <a:ext cx="3000000" cy="3000000"/>
        </p:xfrm>
        <a:graphic>
          <a:graphicData uri="http://schemas.openxmlformats.org/drawingml/2006/table">
            <a:tbl>
              <a:tblPr>
                <a:noFill/>
                <a:tableStyleId>{B0D7F3F3-B4F8-4389-AAA7-F25EFE61FA08}</a:tableStyleId>
              </a:tblPr>
              <a:tblGrid>
                <a:gridCol w="1582825"/>
                <a:gridCol w="1582825"/>
              </a:tblGrid>
              <a:tr h="456625">
                <a:tc>
                  <a:txBody>
                    <a:bodyPr/>
                    <a:lstStyle/>
                    <a:p>
                      <a:pPr indent="0" lvl="0" marL="0" rtl="0" algn="l">
                        <a:spcBef>
                          <a:spcPts val="0"/>
                        </a:spcBef>
                        <a:spcAft>
                          <a:spcPts val="0"/>
                        </a:spcAft>
                        <a:buNone/>
                      </a:pPr>
                      <a:r>
                        <a:rPr lang="en"/>
                        <a:t>Model</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Size (GB)</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Llama 3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38761D"/>
                          </a:solidFill>
                        </a:rPr>
                        <a:t>4</a:t>
                      </a:r>
                      <a:r>
                        <a:rPr lang="en"/>
                        <a:t>, </a:t>
                      </a:r>
                      <a:r>
                        <a:rPr lang="en">
                          <a:solidFill>
                            <a:srgbClr val="FF0000"/>
                          </a:solidFill>
                        </a:rPr>
                        <a:t>35</a:t>
                      </a:r>
                      <a:r>
                        <a:rPr lang="en"/>
                        <a:t>, </a:t>
                      </a:r>
                      <a:r>
                        <a:rPr lang="en">
                          <a:solidFill>
                            <a:srgbClr val="FF0000"/>
                          </a:solidFill>
                        </a:rPr>
                        <a:t>203</a:t>
                      </a:r>
                      <a:endParaRPr>
                        <a:solidFill>
                          <a:srgbClr val="FF0000"/>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OPT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38761D"/>
                          </a:solidFill>
                        </a:rPr>
                        <a:t>0.07</a:t>
                      </a:r>
                      <a:r>
                        <a:rPr lang="en"/>
                        <a:t> - </a:t>
                      </a:r>
                      <a:r>
                        <a:rPr lang="en">
                          <a:solidFill>
                            <a:srgbClr val="FF0000"/>
                          </a:solidFill>
                        </a:rPr>
                        <a:t>87.5</a:t>
                      </a:r>
                      <a:endParaRPr>
                        <a:solidFill>
                          <a:srgbClr val="FF0000"/>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Falcon</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9900"/>
                          </a:solidFill>
                        </a:rPr>
                        <a:t>20</a:t>
                      </a:r>
                      <a:r>
                        <a:rPr lang="en"/>
                        <a:t>, </a:t>
                      </a:r>
                      <a:r>
                        <a:rPr lang="en">
                          <a:solidFill>
                            <a:srgbClr val="FF0000"/>
                          </a:solidFill>
                        </a:rPr>
                        <a:t>90</a:t>
                      </a:r>
                      <a:endParaRPr>
                        <a:solidFill>
                          <a:srgbClr val="FF0000"/>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PaLM</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0000"/>
                          </a:solidFill>
                        </a:rPr>
                        <a:t>270</a:t>
                      </a:r>
                      <a:endParaRPr>
                        <a:solidFill>
                          <a:srgbClr val="FF0000"/>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GPT4</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0000"/>
                          </a:solidFill>
                        </a:rPr>
                        <a:t>900</a:t>
                      </a:r>
                      <a:endParaRPr>
                        <a:solidFill>
                          <a:srgbClr val="FF0000"/>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75" name="Google Shape;175;p28"/>
          <p:cNvSpPr/>
          <p:nvPr/>
        </p:nvSpPr>
        <p:spPr>
          <a:xfrm>
            <a:off x="4292188" y="2523738"/>
            <a:ext cx="828600" cy="414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176" name="Google Shape;176;p28"/>
          <p:cNvGraphicFramePr/>
          <p:nvPr/>
        </p:nvGraphicFramePr>
        <p:xfrm>
          <a:off x="851150" y="1512088"/>
          <a:ext cx="3000000" cy="3000000"/>
        </p:xfrm>
        <a:graphic>
          <a:graphicData uri="http://schemas.openxmlformats.org/drawingml/2006/table">
            <a:tbl>
              <a:tblPr>
                <a:noFill/>
                <a:tableStyleId>{B0D7F3F3-B4F8-4389-AAA7-F25EFE61FA08}</a:tableStyleId>
              </a:tblPr>
              <a:tblGrid>
                <a:gridCol w="1582825"/>
                <a:gridCol w="1582825"/>
              </a:tblGrid>
              <a:tr h="456625">
                <a:tc>
                  <a:txBody>
                    <a:bodyPr/>
                    <a:lstStyle/>
                    <a:p>
                      <a:pPr indent="0" lvl="0" marL="0" rtl="0" algn="l">
                        <a:spcBef>
                          <a:spcPts val="0"/>
                        </a:spcBef>
                        <a:spcAft>
                          <a:spcPts val="0"/>
                        </a:spcAft>
                        <a:buNone/>
                      </a:pPr>
                      <a:r>
                        <a:rPr lang="en"/>
                        <a:t>Model</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Size (GB)</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Llama 3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38761D"/>
                          </a:solidFill>
                        </a:rPr>
                        <a:t>16</a:t>
                      </a:r>
                      <a:r>
                        <a:rPr lang="en"/>
                        <a:t>, </a:t>
                      </a:r>
                      <a:r>
                        <a:rPr lang="en">
                          <a:solidFill>
                            <a:srgbClr val="FF0000"/>
                          </a:solidFill>
                        </a:rPr>
                        <a:t>140</a:t>
                      </a:r>
                      <a:r>
                        <a:rPr lang="en"/>
                        <a:t>, </a:t>
                      </a:r>
                      <a:r>
                        <a:rPr lang="en">
                          <a:solidFill>
                            <a:srgbClr val="FF0000"/>
                          </a:solidFill>
                        </a:rPr>
                        <a:t>810</a:t>
                      </a:r>
                      <a:endParaRPr>
                        <a:solidFill>
                          <a:srgbClr val="FF0000"/>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OPT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38761D"/>
                          </a:solidFill>
                        </a:rPr>
                        <a:t>0.25</a:t>
                      </a:r>
                      <a:r>
                        <a:rPr lang="en"/>
                        <a:t> - </a:t>
                      </a:r>
                      <a:r>
                        <a:rPr lang="en">
                          <a:solidFill>
                            <a:srgbClr val="FF0000"/>
                          </a:solidFill>
                        </a:rPr>
                        <a:t>350</a:t>
                      </a:r>
                      <a:endParaRPr>
                        <a:solidFill>
                          <a:srgbClr val="FF0000"/>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Falcon</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38761D"/>
                          </a:solidFill>
                        </a:rPr>
                        <a:t>80</a:t>
                      </a:r>
                      <a:r>
                        <a:rPr lang="en"/>
                        <a:t>, </a:t>
                      </a:r>
                      <a:r>
                        <a:rPr lang="en">
                          <a:solidFill>
                            <a:srgbClr val="FF0000"/>
                          </a:solidFill>
                        </a:rPr>
                        <a:t>360</a:t>
                      </a:r>
                      <a:endParaRPr>
                        <a:solidFill>
                          <a:srgbClr val="FF0000"/>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PaLM</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0000"/>
                          </a:solidFill>
                        </a:rPr>
                        <a:t>1080</a:t>
                      </a:r>
                      <a:endParaRPr>
                        <a:solidFill>
                          <a:srgbClr val="FF0000"/>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GPT4</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0000"/>
                          </a:solidFill>
                        </a:rPr>
                        <a:t>3500</a:t>
                      </a:r>
                      <a:endParaRPr>
                        <a:solidFill>
                          <a:srgbClr val="FF0000"/>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177" name="Google Shape;177;p28"/>
          <p:cNvPicPr preferRelativeResize="0"/>
          <p:nvPr/>
        </p:nvPicPr>
        <p:blipFill>
          <a:blip r:embed="rId3">
            <a:alphaModFix/>
          </a:blip>
          <a:stretch>
            <a:fillRect/>
          </a:stretch>
        </p:blipFill>
        <p:spPr>
          <a:xfrm>
            <a:off x="1694827" y="3995400"/>
            <a:ext cx="1389624" cy="1085648"/>
          </a:xfrm>
          <a:prstGeom prst="rect">
            <a:avLst/>
          </a:prstGeom>
          <a:noFill/>
          <a:ln>
            <a:noFill/>
          </a:ln>
        </p:spPr>
      </p:pic>
      <p:pic>
        <p:nvPicPr>
          <p:cNvPr id="178" name="Google Shape;178;p28"/>
          <p:cNvPicPr preferRelativeResize="0"/>
          <p:nvPr/>
        </p:nvPicPr>
        <p:blipFill>
          <a:blip r:embed="rId4">
            <a:alphaModFix/>
          </a:blip>
          <a:stretch>
            <a:fillRect/>
          </a:stretch>
        </p:blipFill>
        <p:spPr>
          <a:xfrm>
            <a:off x="6328550" y="4136575"/>
            <a:ext cx="1215050" cy="655100"/>
          </a:xfrm>
          <a:prstGeom prst="rect">
            <a:avLst/>
          </a:prstGeom>
          <a:noFill/>
          <a:ln>
            <a:noFill/>
          </a:ln>
        </p:spPr>
      </p:pic>
      <p:sp>
        <p:nvSpPr>
          <p:cNvPr id="179" name="Google Shape;179;p28"/>
          <p:cNvSpPr/>
          <p:nvPr/>
        </p:nvSpPr>
        <p:spPr>
          <a:xfrm>
            <a:off x="4292188" y="4186388"/>
            <a:ext cx="828600" cy="414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Another solution: Offload some parameters</a:t>
            </a:r>
            <a:endParaRPr/>
          </a:p>
        </p:txBody>
      </p:sp>
      <p:pic>
        <p:nvPicPr>
          <p:cNvPr id="185" name="Google Shape;185;p29"/>
          <p:cNvPicPr preferRelativeResize="0"/>
          <p:nvPr/>
        </p:nvPicPr>
        <p:blipFill>
          <a:blip r:embed="rId3">
            <a:alphaModFix/>
          </a:blip>
          <a:stretch>
            <a:fillRect/>
          </a:stretch>
        </p:blipFill>
        <p:spPr>
          <a:xfrm>
            <a:off x="2995277" y="2356300"/>
            <a:ext cx="1389624" cy="1085648"/>
          </a:xfrm>
          <a:prstGeom prst="rect">
            <a:avLst/>
          </a:prstGeom>
          <a:noFill/>
          <a:ln>
            <a:noFill/>
          </a:ln>
        </p:spPr>
      </p:pic>
      <p:sp>
        <p:nvSpPr>
          <p:cNvPr id="186" name="Google Shape;186;p29"/>
          <p:cNvSpPr/>
          <p:nvPr/>
        </p:nvSpPr>
        <p:spPr>
          <a:xfrm rot="-2700000">
            <a:off x="4237487" y="1864562"/>
            <a:ext cx="828588" cy="41450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187" name="Google Shape;187;p29"/>
          <p:cNvSpPr/>
          <p:nvPr/>
        </p:nvSpPr>
        <p:spPr>
          <a:xfrm rot="2700000">
            <a:off x="4237487" y="3462037"/>
            <a:ext cx="828588" cy="41450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pic>
        <p:nvPicPr>
          <p:cNvPr id="188" name="Google Shape;188;p29"/>
          <p:cNvPicPr preferRelativeResize="0"/>
          <p:nvPr/>
        </p:nvPicPr>
        <p:blipFill rotWithShape="1">
          <a:blip r:embed="rId3">
            <a:alphaModFix/>
          </a:blip>
          <a:srcRect b="47249" l="23681" r="0" t="0"/>
          <a:stretch/>
        </p:blipFill>
        <p:spPr>
          <a:xfrm>
            <a:off x="5057725" y="1501625"/>
            <a:ext cx="1060577" cy="572700"/>
          </a:xfrm>
          <a:prstGeom prst="rect">
            <a:avLst/>
          </a:prstGeom>
          <a:noFill/>
          <a:ln>
            <a:noFill/>
          </a:ln>
        </p:spPr>
      </p:pic>
      <p:pic>
        <p:nvPicPr>
          <p:cNvPr id="189" name="Google Shape;189;p29"/>
          <p:cNvPicPr preferRelativeResize="0"/>
          <p:nvPr/>
        </p:nvPicPr>
        <p:blipFill rotWithShape="1">
          <a:blip r:embed="rId3">
            <a:alphaModFix/>
          </a:blip>
          <a:srcRect b="0" l="0" r="0" t="47249"/>
          <a:stretch/>
        </p:blipFill>
        <p:spPr>
          <a:xfrm>
            <a:off x="5057725" y="3773074"/>
            <a:ext cx="1389624" cy="572700"/>
          </a:xfrm>
          <a:prstGeom prst="rect">
            <a:avLst/>
          </a:prstGeom>
          <a:noFill/>
          <a:ln>
            <a:noFill/>
          </a:ln>
        </p:spPr>
      </p:pic>
      <p:pic>
        <p:nvPicPr>
          <p:cNvPr id="190" name="Google Shape;190;p29"/>
          <p:cNvPicPr preferRelativeResize="0"/>
          <p:nvPr/>
        </p:nvPicPr>
        <p:blipFill>
          <a:blip r:embed="rId4">
            <a:alphaModFix/>
          </a:blip>
          <a:stretch>
            <a:fillRect/>
          </a:stretch>
        </p:blipFill>
        <p:spPr>
          <a:xfrm>
            <a:off x="7304663" y="3607975"/>
            <a:ext cx="1527625" cy="737800"/>
          </a:xfrm>
          <a:prstGeom prst="rect">
            <a:avLst/>
          </a:prstGeom>
          <a:noFill/>
          <a:ln>
            <a:noFill/>
          </a:ln>
        </p:spPr>
      </p:pic>
      <p:sp>
        <p:nvSpPr>
          <p:cNvPr id="191" name="Google Shape;191;p29"/>
          <p:cNvSpPr/>
          <p:nvPr/>
        </p:nvSpPr>
        <p:spPr>
          <a:xfrm>
            <a:off x="6263287" y="1580687"/>
            <a:ext cx="828600" cy="414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192" name="Google Shape;192;p29"/>
          <p:cNvSpPr/>
          <p:nvPr/>
        </p:nvSpPr>
        <p:spPr>
          <a:xfrm>
            <a:off x="6263287" y="3744687"/>
            <a:ext cx="828600" cy="414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pic>
        <p:nvPicPr>
          <p:cNvPr id="193" name="Google Shape;193;p29"/>
          <p:cNvPicPr preferRelativeResize="0"/>
          <p:nvPr/>
        </p:nvPicPr>
        <p:blipFill rotWithShape="1">
          <a:blip r:embed="rId5">
            <a:alphaModFix/>
          </a:blip>
          <a:srcRect b="9305" l="27561" r="32962" t="10127"/>
          <a:stretch/>
        </p:blipFill>
        <p:spPr>
          <a:xfrm>
            <a:off x="7304675" y="1391800"/>
            <a:ext cx="693300" cy="792350"/>
          </a:xfrm>
          <a:prstGeom prst="rect">
            <a:avLst/>
          </a:prstGeom>
          <a:noFill/>
          <a:ln>
            <a:noFill/>
          </a:ln>
        </p:spPr>
      </p:pic>
      <p:sp>
        <p:nvSpPr>
          <p:cNvPr id="194" name="Google Shape;194;p29"/>
          <p:cNvSpPr txBox="1"/>
          <p:nvPr/>
        </p:nvSpPr>
        <p:spPr>
          <a:xfrm>
            <a:off x="311700" y="1310025"/>
            <a:ext cx="2874000" cy="3178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Put most of the parameters into larger main memory</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Put the rest in the GPU memory</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How do we handle the computation?</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338925" y="152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uses the parameters?</a:t>
            </a:r>
            <a:endParaRPr/>
          </a:p>
        </p:txBody>
      </p:sp>
      <p:sp>
        <p:nvSpPr>
          <p:cNvPr id="200" name="Google Shape;200;p30"/>
          <p:cNvSpPr txBox="1"/>
          <p:nvPr>
            <p:ph idx="1" type="body"/>
          </p:nvPr>
        </p:nvSpPr>
        <p:spPr>
          <a:xfrm>
            <a:off x="338925" y="748963"/>
            <a:ext cx="3765600" cy="461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Existing approaches: GPU.</a:t>
            </a:r>
            <a:endParaRPr/>
          </a:p>
        </p:txBody>
      </p:sp>
      <p:pic>
        <p:nvPicPr>
          <p:cNvPr id="201" name="Google Shape;201;p30"/>
          <p:cNvPicPr preferRelativeResize="0"/>
          <p:nvPr/>
        </p:nvPicPr>
        <p:blipFill>
          <a:blip r:embed="rId3">
            <a:alphaModFix/>
          </a:blip>
          <a:stretch>
            <a:fillRect/>
          </a:stretch>
        </p:blipFill>
        <p:spPr>
          <a:xfrm>
            <a:off x="876276" y="1841312"/>
            <a:ext cx="2753729" cy="2178949"/>
          </a:xfrm>
          <a:prstGeom prst="rect">
            <a:avLst/>
          </a:prstGeom>
          <a:noFill/>
          <a:ln>
            <a:noFill/>
          </a:ln>
        </p:spPr>
      </p:pic>
      <p:sp>
        <p:nvSpPr>
          <p:cNvPr id="202" name="Google Shape;202;p30"/>
          <p:cNvSpPr txBox="1"/>
          <p:nvPr/>
        </p:nvSpPr>
        <p:spPr>
          <a:xfrm>
            <a:off x="4258750" y="1210675"/>
            <a:ext cx="3867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DejaVu</a:t>
            </a:r>
            <a:r>
              <a:rPr lang="en" sz="1800">
                <a:solidFill>
                  <a:schemeClr val="dk2"/>
                </a:solidFill>
              </a:rPr>
              <a:t>: Predict activations and move them to GPU [2].</a:t>
            </a:r>
            <a:endParaRPr sz="1800">
              <a:solidFill>
                <a:schemeClr val="dk2"/>
              </a:solidFill>
            </a:endParaRPr>
          </a:p>
        </p:txBody>
      </p:sp>
      <p:pic>
        <p:nvPicPr>
          <p:cNvPr id="203" name="Google Shape;203;p30"/>
          <p:cNvPicPr preferRelativeResize="0"/>
          <p:nvPr/>
        </p:nvPicPr>
        <p:blipFill>
          <a:blip r:embed="rId4">
            <a:alphaModFix/>
          </a:blip>
          <a:stretch>
            <a:fillRect/>
          </a:stretch>
        </p:blipFill>
        <p:spPr>
          <a:xfrm>
            <a:off x="5158275" y="1841300"/>
            <a:ext cx="2470013" cy="2224025"/>
          </a:xfrm>
          <a:prstGeom prst="rect">
            <a:avLst/>
          </a:prstGeom>
          <a:noFill/>
          <a:ln>
            <a:noFill/>
          </a:ln>
        </p:spPr>
      </p:pic>
      <p:sp>
        <p:nvSpPr>
          <p:cNvPr id="204" name="Google Shape;204;p30"/>
          <p:cNvSpPr txBox="1"/>
          <p:nvPr/>
        </p:nvSpPr>
        <p:spPr>
          <a:xfrm>
            <a:off x="506775" y="4065325"/>
            <a:ext cx="386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Problem: High latency. </a:t>
            </a:r>
            <a:endParaRPr sz="1800">
              <a:solidFill>
                <a:schemeClr val="dk2"/>
              </a:solidFill>
            </a:endParaRPr>
          </a:p>
        </p:txBody>
      </p:sp>
      <p:sp>
        <p:nvSpPr>
          <p:cNvPr id="205" name="Google Shape;205;p30"/>
          <p:cNvSpPr txBox="1"/>
          <p:nvPr/>
        </p:nvSpPr>
        <p:spPr>
          <a:xfrm>
            <a:off x="3970175" y="4065325"/>
            <a:ext cx="5401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Problem: Frequent data transfer, predictor overhead.</a:t>
            </a:r>
            <a:endParaRPr sz="1800">
              <a:solidFill>
                <a:schemeClr val="dk2"/>
              </a:solidFill>
            </a:endParaRPr>
          </a:p>
        </p:txBody>
      </p:sp>
      <p:sp>
        <p:nvSpPr>
          <p:cNvPr id="206" name="Google Shape;206;p30"/>
          <p:cNvSpPr txBox="1"/>
          <p:nvPr/>
        </p:nvSpPr>
        <p:spPr>
          <a:xfrm>
            <a:off x="225250" y="4650900"/>
            <a:ext cx="8889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[1] Sheng et al. FlexGen: High-Throughput Generative Inference of Large Language Models with a Single GPU. </a:t>
            </a:r>
            <a:r>
              <a:rPr lang="en" sz="1000" u="sng">
                <a:solidFill>
                  <a:schemeClr val="hlink"/>
                </a:solidFill>
                <a:hlinkClick r:id="rId5"/>
              </a:rPr>
              <a:t>https://arxiv.org/abs/2303.06865</a:t>
            </a:r>
            <a:r>
              <a:rPr lang="en" sz="1000">
                <a:solidFill>
                  <a:schemeClr val="dk2"/>
                </a:solidFill>
              </a:rPr>
              <a:t> </a:t>
            </a:r>
            <a:endParaRPr sz="1000">
              <a:solidFill>
                <a:schemeClr val="dk2"/>
              </a:solidFill>
            </a:endParaRPr>
          </a:p>
          <a:p>
            <a:pPr indent="0" lvl="0" marL="0" rtl="0" algn="l">
              <a:spcBef>
                <a:spcPts val="0"/>
              </a:spcBef>
              <a:spcAft>
                <a:spcPts val="0"/>
              </a:spcAft>
              <a:buNone/>
            </a:pPr>
            <a:r>
              <a:rPr lang="en" sz="1000">
                <a:solidFill>
                  <a:schemeClr val="dk2"/>
                </a:solidFill>
              </a:rPr>
              <a:t>[2] Liu et al. Deja Vu: Contextual Sparsity for Efficient LLMs at Inference Time. </a:t>
            </a:r>
            <a:r>
              <a:rPr lang="en" sz="1000" u="sng">
                <a:solidFill>
                  <a:schemeClr val="hlink"/>
                </a:solidFill>
                <a:hlinkClick r:id="rId6"/>
              </a:rPr>
              <a:t>https://arxiv.org/abs/2310.17157</a:t>
            </a:r>
            <a:r>
              <a:rPr lang="en" sz="1000">
                <a:solidFill>
                  <a:schemeClr val="dk2"/>
                </a:solidFill>
              </a:rPr>
              <a:t> </a:t>
            </a:r>
            <a:endParaRPr sz="1000">
              <a:solidFill>
                <a:schemeClr val="dk2"/>
              </a:solidFill>
            </a:endParaRPr>
          </a:p>
        </p:txBody>
      </p:sp>
      <p:sp>
        <p:nvSpPr>
          <p:cNvPr id="207" name="Google Shape;207;p30"/>
          <p:cNvSpPr txBox="1"/>
          <p:nvPr/>
        </p:nvSpPr>
        <p:spPr>
          <a:xfrm>
            <a:off x="338925" y="1234500"/>
            <a:ext cx="39867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800">
                <a:solidFill>
                  <a:schemeClr val="dk2"/>
                </a:solidFill>
              </a:rPr>
              <a:t>FlexGen</a:t>
            </a:r>
            <a:r>
              <a:rPr lang="en" sz="1800">
                <a:solidFill>
                  <a:schemeClr val="dk2"/>
                </a:solidFill>
              </a:rPr>
              <a:t>: Perform layer-wise batch processing [1].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Activation Sparsity</a:t>
            </a:r>
            <a:endParaRPr/>
          </a:p>
        </p:txBody>
      </p:sp>
      <p:sp>
        <p:nvSpPr>
          <p:cNvPr id="213" name="Google Shape;213;p31"/>
          <p:cNvSpPr txBox="1"/>
          <p:nvPr>
            <p:ph idx="1" type="body"/>
          </p:nvPr>
        </p:nvSpPr>
        <p:spPr>
          <a:xfrm>
            <a:off x="311700" y="989200"/>
            <a:ext cx="5296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It turns out that </a:t>
            </a:r>
            <a:r>
              <a:rPr b="1" lang="en"/>
              <a:t>for a given input, only some neurons make contributions</a:t>
            </a:r>
            <a:endParaRPr b="1"/>
          </a:p>
          <a:p>
            <a:pPr indent="-342900" lvl="0" marL="457200" rtl="0" algn="l">
              <a:spcBef>
                <a:spcPts val="1200"/>
              </a:spcBef>
              <a:spcAft>
                <a:spcPts val="0"/>
              </a:spcAft>
              <a:buSzPts val="1800"/>
              <a:buChar char="●"/>
            </a:pPr>
            <a:r>
              <a:rPr lang="en"/>
              <a:t>~80% are not activated! (OPT-30B)</a:t>
            </a:r>
            <a:endParaRPr/>
          </a:p>
          <a:p>
            <a:pPr indent="-342900" lvl="0" marL="457200" rtl="0" algn="l">
              <a:spcBef>
                <a:spcPts val="0"/>
              </a:spcBef>
              <a:spcAft>
                <a:spcPts val="0"/>
              </a:spcAft>
              <a:buSzPts val="1800"/>
              <a:buChar char="●"/>
            </a:pPr>
            <a:r>
              <a:rPr lang="en"/>
              <a:t>Activation is </a:t>
            </a:r>
            <a:r>
              <a:rPr b="1" lang="en"/>
              <a:t>nondeterministic</a:t>
            </a:r>
            <a:endParaRPr/>
          </a:p>
          <a:p>
            <a:pPr indent="-342900" lvl="0" marL="457200" rtl="0" algn="l">
              <a:spcBef>
                <a:spcPts val="0"/>
              </a:spcBef>
              <a:spcAft>
                <a:spcPts val="0"/>
              </a:spcAft>
              <a:buSzPts val="1800"/>
              <a:buChar char="●"/>
            </a:pPr>
            <a:r>
              <a:rPr lang="en"/>
              <a:t>Most activations can be attributed to a few neurons</a:t>
            </a:r>
            <a:endParaRPr/>
          </a:p>
          <a:p>
            <a:pPr indent="-317500" lvl="1" marL="914400" rtl="0" algn="l">
              <a:spcBef>
                <a:spcPts val="0"/>
              </a:spcBef>
              <a:spcAft>
                <a:spcPts val="0"/>
              </a:spcAft>
              <a:buSzPts val="1400"/>
              <a:buChar char="○"/>
            </a:pPr>
            <a:r>
              <a:rPr lang="en"/>
              <a:t>(~15-25% of neurons account for 80% of activations)</a:t>
            </a:r>
            <a:endParaRPr/>
          </a:p>
          <a:p>
            <a:pPr indent="0" lvl="0" marL="0" rtl="0" algn="l">
              <a:spcBef>
                <a:spcPts val="1200"/>
              </a:spcBef>
              <a:spcAft>
                <a:spcPts val="1200"/>
              </a:spcAft>
              <a:buNone/>
            </a:pPr>
            <a:r>
              <a:t/>
            </a:r>
            <a:endParaRPr b="1"/>
          </a:p>
        </p:txBody>
      </p:sp>
      <p:pic>
        <p:nvPicPr>
          <p:cNvPr id="214" name="Google Shape;214;p31"/>
          <p:cNvPicPr preferRelativeResize="0"/>
          <p:nvPr/>
        </p:nvPicPr>
        <p:blipFill rotWithShape="1">
          <a:blip r:embed="rId3">
            <a:alphaModFix/>
          </a:blip>
          <a:srcRect b="42373" l="0" r="0" t="0"/>
          <a:stretch/>
        </p:blipFill>
        <p:spPr>
          <a:xfrm>
            <a:off x="5988338" y="1877975"/>
            <a:ext cx="2272450" cy="964300"/>
          </a:xfrm>
          <a:prstGeom prst="rect">
            <a:avLst/>
          </a:prstGeom>
          <a:noFill/>
          <a:ln>
            <a:noFill/>
          </a:ln>
        </p:spPr>
      </p:pic>
      <p:pic>
        <p:nvPicPr>
          <p:cNvPr id="215" name="Google Shape;215;p31"/>
          <p:cNvPicPr preferRelativeResize="0"/>
          <p:nvPr/>
        </p:nvPicPr>
        <p:blipFill rotWithShape="1">
          <a:blip r:embed="rId4">
            <a:alphaModFix/>
          </a:blip>
          <a:srcRect b="31907" l="11931" r="10083" t="0"/>
          <a:stretch/>
        </p:blipFill>
        <p:spPr>
          <a:xfrm>
            <a:off x="5608200" y="3108550"/>
            <a:ext cx="3048400" cy="1835920"/>
          </a:xfrm>
          <a:prstGeom prst="rect">
            <a:avLst/>
          </a:prstGeom>
          <a:noFill/>
          <a:ln>
            <a:noFill/>
          </a:ln>
        </p:spPr>
      </p:pic>
      <p:sp>
        <p:nvSpPr>
          <p:cNvPr id="216" name="Google Shape;216;p31"/>
          <p:cNvSpPr/>
          <p:nvPr/>
        </p:nvSpPr>
        <p:spPr>
          <a:xfrm>
            <a:off x="7278168" y="2947750"/>
            <a:ext cx="73800" cy="160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7" name="Google Shape;217;p31"/>
          <p:cNvPicPr preferRelativeResize="0"/>
          <p:nvPr/>
        </p:nvPicPr>
        <p:blipFill rotWithShape="1">
          <a:blip r:embed="rId5">
            <a:alphaModFix/>
          </a:blip>
          <a:srcRect b="32836" l="0" r="0" t="0"/>
          <a:stretch/>
        </p:blipFill>
        <p:spPr>
          <a:xfrm>
            <a:off x="5186425" y="290800"/>
            <a:ext cx="3497400" cy="1374032"/>
          </a:xfrm>
          <a:prstGeom prst="rect">
            <a:avLst/>
          </a:prstGeom>
          <a:noFill/>
          <a:ln>
            <a:noFill/>
          </a:ln>
        </p:spPr>
      </p:pic>
      <p:sp>
        <p:nvSpPr>
          <p:cNvPr id="218" name="Google Shape;218;p31"/>
          <p:cNvSpPr txBox="1"/>
          <p:nvPr/>
        </p:nvSpPr>
        <p:spPr>
          <a:xfrm>
            <a:off x="8316700" y="2173775"/>
            <a:ext cx="949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[1]</a:t>
            </a:r>
            <a:endParaRPr sz="1000">
              <a:solidFill>
                <a:schemeClr val="dk2"/>
              </a:solidFill>
            </a:endParaRPr>
          </a:p>
        </p:txBody>
      </p:sp>
      <p:sp>
        <p:nvSpPr>
          <p:cNvPr id="219" name="Google Shape;219;p31"/>
          <p:cNvSpPr txBox="1"/>
          <p:nvPr/>
        </p:nvSpPr>
        <p:spPr>
          <a:xfrm>
            <a:off x="434075" y="4557475"/>
            <a:ext cx="420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[1] </a:t>
            </a:r>
            <a:r>
              <a:rPr lang="en" sz="1000" u="sng">
                <a:solidFill>
                  <a:schemeClr val="hlink"/>
                </a:solidFill>
                <a:hlinkClick r:id="rId6"/>
              </a:rPr>
              <a:t>https://www.comarecoverylab.org/response</a:t>
            </a:r>
            <a:r>
              <a:rPr lang="en" sz="1000">
                <a:solidFill>
                  <a:schemeClr val="dk2"/>
                </a:solidFill>
              </a:rPr>
              <a:t> </a:t>
            </a:r>
            <a:endParaRPr sz="10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65" name="Google Shape;65;p14"/>
          <p:cNvSpPr txBox="1"/>
          <p:nvPr>
            <p:ph idx="1" type="body"/>
          </p:nvPr>
        </p:nvSpPr>
        <p:spPr>
          <a:xfrm>
            <a:off x="371400" y="1309075"/>
            <a:ext cx="4473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Traditional LLM inference uses a </a:t>
            </a:r>
            <a:r>
              <a:rPr b="1" lang="en"/>
              <a:t>prefill stage</a:t>
            </a:r>
            <a:r>
              <a:rPr lang="en"/>
              <a:t> for the KV cache done on </a:t>
            </a:r>
            <a:r>
              <a:rPr lang="en" u="sng"/>
              <a:t>all tokens in one pass</a:t>
            </a:r>
            <a:r>
              <a:rPr lang="en"/>
              <a:t> and then </a:t>
            </a:r>
            <a:r>
              <a:rPr lang="en"/>
              <a:t>uses </a:t>
            </a:r>
            <a:r>
              <a:rPr lang="en"/>
              <a:t>incremental</a:t>
            </a:r>
            <a:r>
              <a:rPr lang="en"/>
              <a:t> </a:t>
            </a:r>
            <a:r>
              <a:rPr b="1" lang="en"/>
              <a:t>decoding</a:t>
            </a:r>
            <a:r>
              <a:rPr lang="en"/>
              <a:t> where </a:t>
            </a:r>
            <a:r>
              <a:rPr lang="en" u="sng"/>
              <a:t>one new token</a:t>
            </a:r>
            <a:r>
              <a:rPr lang="en"/>
              <a:t> is generated for each model pass. </a:t>
            </a:r>
            <a:br>
              <a:rPr lang="en"/>
            </a:br>
            <a:endParaRPr/>
          </a:p>
          <a:p>
            <a:pPr indent="-342900" lvl="0" marL="457200" rtl="0" algn="l">
              <a:spcBef>
                <a:spcPts val="0"/>
              </a:spcBef>
              <a:spcAft>
                <a:spcPts val="0"/>
              </a:spcAft>
              <a:buSzPts val="1800"/>
              <a:buChar char="●"/>
            </a:pPr>
            <a:r>
              <a:rPr lang="en"/>
              <a:t>This approach is sequential and therefore slow and memory-intensive.</a:t>
            </a:r>
            <a:endParaRPr/>
          </a:p>
        </p:txBody>
      </p:sp>
      <p:pic>
        <p:nvPicPr>
          <p:cNvPr id="66" name="Google Shape;66;p14"/>
          <p:cNvPicPr preferRelativeResize="0"/>
          <p:nvPr/>
        </p:nvPicPr>
        <p:blipFill>
          <a:blip r:embed="rId3">
            <a:alphaModFix/>
          </a:blip>
          <a:stretch>
            <a:fillRect/>
          </a:stretch>
        </p:blipFill>
        <p:spPr>
          <a:xfrm>
            <a:off x="4844400" y="1665100"/>
            <a:ext cx="4056627" cy="213923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311700" y="465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PowerInfer: Both devices compute (Hybrid Offloading)</a:t>
            </a:r>
            <a:endParaRPr/>
          </a:p>
        </p:txBody>
      </p:sp>
      <p:sp>
        <p:nvSpPr>
          <p:cNvPr id="225" name="Google Shape;225;p32"/>
          <p:cNvSpPr txBox="1"/>
          <p:nvPr>
            <p:ph idx="1" type="body"/>
          </p:nvPr>
        </p:nvSpPr>
        <p:spPr>
          <a:xfrm>
            <a:off x="281013" y="1292325"/>
            <a:ext cx="4282500" cy="284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CPU:</a:t>
            </a:r>
            <a:endParaRPr/>
          </a:p>
          <a:p>
            <a:pPr indent="-342900" lvl="0" marL="457200" rtl="0" algn="l">
              <a:spcBef>
                <a:spcPts val="1200"/>
              </a:spcBef>
              <a:spcAft>
                <a:spcPts val="0"/>
              </a:spcAft>
              <a:buSzPts val="1800"/>
              <a:buChar char="●"/>
            </a:pPr>
            <a:r>
              <a:rPr lang="en"/>
              <a:t>Larger, slower memory</a:t>
            </a:r>
            <a:endParaRPr/>
          </a:p>
          <a:p>
            <a:pPr indent="-342900" lvl="0" marL="457200" rtl="0" algn="l">
              <a:spcBef>
                <a:spcPts val="0"/>
              </a:spcBef>
              <a:spcAft>
                <a:spcPts val="0"/>
              </a:spcAft>
              <a:buSzPts val="1800"/>
              <a:buChar char="●"/>
            </a:pPr>
            <a:r>
              <a:rPr lang="en"/>
              <a:t>Low compute performance (vector extensions help – e.g. AVX2)</a:t>
            </a:r>
            <a:endParaRPr/>
          </a:p>
          <a:p>
            <a:pPr indent="0" lvl="0" marL="0" rtl="0" algn="l">
              <a:spcBef>
                <a:spcPts val="1200"/>
              </a:spcBef>
              <a:spcAft>
                <a:spcPts val="0"/>
              </a:spcAft>
              <a:buNone/>
            </a:pPr>
            <a:r>
              <a:rPr lang="en"/>
              <a:t>GPU:</a:t>
            </a:r>
            <a:endParaRPr/>
          </a:p>
          <a:p>
            <a:pPr indent="-342900" lvl="0" marL="457200" rtl="0" algn="l">
              <a:spcBef>
                <a:spcPts val="1200"/>
              </a:spcBef>
              <a:spcAft>
                <a:spcPts val="0"/>
              </a:spcAft>
              <a:buSzPts val="1800"/>
              <a:buChar char="●"/>
            </a:pPr>
            <a:r>
              <a:rPr lang="en"/>
              <a:t>Small, higher bandwidth memory</a:t>
            </a:r>
            <a:endParaRPr/>
          </a:p>
          <a:p>
            <a:pPr indent="-342900" lvl="0" marL="457200" rtl="0" algn="l">
              <a:spcBef>
                <a:spcPts val="0"/>
              </a:spcBef>
              <a:spcAft>
                <a:spcPts val="0"/>
              </a:spcAft>
              <a:buSzPts val="1800"/>
              <a:buChar char="●"/>
            </a:pPr>
            <a:r>
              <a:rPr lang="en"/>
              <a:t>High compute performance</a:t>
            </a:r>
            <a:endParaRPr/>
          </a:p>
        </p:txBody>
      </p:sp>
      <p:sp>
        <p:nvSpPr>
          <p:cNvPr id="226" name="Google Shape;226;p32"/>
          <p:cNvSpPr txBox="1"/>
          <p:nvPr/>
        </p:nvSpPr>
        <p:spPr>
          <a:xfrm>
            <a:off x="5208213" y="1342600"/>
            <a:ext cx="3480300" cy="318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rPr>
              <a:t>Cold neurons:</a:t>
            </a:r>
            <a:endParaRPr sz="1800">
              <a:solidFill>
                <a:schemeClr val="dk2"/>
              </a:solidFill>
            </a:endParaRPr>
          </a:p>
          <a:p>
            <a:pPr indent="-342900" lvl="0" marL="457200" rtl="0" algn="l">
              <a:lnSpc>
                <a:spcPct val="115000"/>
              </a:lnSpc>
              <a:spcBef>
                <a:spcPts val="1200"/>
              </a:spcBef>
              <a:spcAft>
                <a:spcPts val="0"/>
              </a:spcAft>
              <a:buClr>
                <a:schemeClr val="dk2"/>
              </a:buClr>
              <a:buSzPts val="1800"/>
              <a:buChar char="●"/>
            </a:pPr>
            <a:r>
              <a:rPr lang="en">
                <a:solidFill>
                  <a:schemeClr val="dk2"/>
                </a:solidFill>
              </a:rPr>
              <a:t>Many</a:t>
            </a:r>
            <a:endParaRPr>
              <a:solidFill>
                <a:schemeClr val="dk2"/>
              </a:solidFill>
            </a:endParaRPr>
          </a:p>
          <a:p>
            <a:pPr indent="-342900" lvl="0" marL="457200" rtl="0" algn="l">
              <a:lnSpc>
                <a:spcPct val="115000"/>
              </a:lnSpc>
              <a:spcBef>
                <a:spcPts val="0"/>
              </a:spcBef>
              <a:spcAft>
                <a:spcPts val="0"/>
              </a:spcAft>
              <a:buClr>
                <a:schemeClr val="dk2"/>
              </a:buClr>
              <a:buSzPts val="1800"/>
              <a:buChar char="●"/>
            </a:pPr>
            <a:r>
              <a:rPr lang="en">
                <a:solidFill>
                  <a:schemeClr val="dk2"/>
                </a:solidFill>
              </a:rPr>
              <a:t>Rarely impactful</a:t>
            </a:r>
            <a:endParaRPr>
              <a:solidFill>
                <a:schemeClr val="dk2"/>
              </a:solidFill>
            </a:endParaRPr>
          </a:p>
          <a:p>
            <a:pPr indent="0" lvl="0" marL="0" rtl="0" algn="l">
              <a:lnSpc>
                <a:spcPct val="115000"/>
              </a:lnSpc>
              <a:spcBef>
                <a:spcPts val="1200"/>
              </a:spcBef>
              <a:spcAft>
                <a:spcPts val="0"/>
              </a:spcAft>
              <a:buNone/>
            </a:pPr>
            <a:r>
              <a:t/>
            </a:r>
            <a:endParaRPr>
              <a:solidFill>
                <a:schemeClr val="dk2"/>
              </a:solidFill>
            </a:endParaRPr>
          </a:p>
          <a:p>
            <a:pPr indent="0" lvl="0" marL="0" rtl="0" algn="l">
              <a:lnSpc>
                <a:spcPct val="115000"/>
              </a:lnSpc>
              <a:spcBef>
                <a:spcPts val="1200"/>
              </a:spcBef>
              <a:spcAft>
                <a:spcPts val="0"/>
              </a:spcAft>
              <a:buNone/>
            </a:pPr>
            <a:r>
              <a:rPr lang="en">
                <a:solidFill>
                  <a:schemeClr val="dk2"/>
                </a:solidFill>
              </a:rPr>
              <a:t>Hot neurons:</a:t>
            </a:r>
            <a:endParaRPr>
              <a:solidFill>
                <a:schemeClr val="dk2"/>
              </a:solidFill>
            </a:endParaRPr>
          </a:p>
          <a:p>
            <a:pPr indent="-342900" lvl="0" marL="457200" rtl="0" algn="l">
              <a:lnSpc>
                <a:spcPct val="115000"/>
              </a:lnSpc>
              <a:spcBef>
                <a:spcPts val="1200"/>
              </a:spcBef>
              <a:spcAft>
                <a:spcPts val="0"/>
              </a:spcAft>
              <a:buClr>
                <a:schemeClr val="dk2"/>
              </a:buClr>
              <a:buSzPts val="1800"/>
              <a:buChar char="●"/>
            </a:pPr>
            <a:r>
              <a:rPr lang="en">
                <a:solidFill>
                  <a:schemeClr val="dk2"/>
                </a:solidFill>
              </a:rPr>
              <a:t>Few</a:t>
            </a:r>
            <a:endParaRPr>
              <a:solidFill>
                <a:schemeClr val="dk2"/>
              </a:solidFill>
            </a:endParaRPr>
          </a:p>
          <a:p>
            <a:pPr indent="-342900" lvl="0" marL="457200" rtl="0" algn="l">
              <a:lnSpc>
                <a:spcPct val="115000"/>
              </a:lnSpc>
              <a:spcBef>
                <a:spcPts val="0"/>
              </a:spcBef>
              <a:spcAft>
                <a:spcPts val="0"/>
              </a:spcAft>
              <a:buClr>
                <a:schemeClr val="dk2"/>
              </a:buClr>
              <a:buSzPts val="1800"/>
              <a:buChar char="●"/>
            </a:pPr>
            <a:r>
              <a:rPr lang="en">
                <a:solidFill>
                  <a:schemeClr val="dk2"/>
                </a:solidFill>
              </a:rPr>
              <a:t>Frequently used</a:t>
            </a:r>
            <a:endParaRPr>
              <a:solidFill>
                <a:schemeClr val="dk2"/>
              </a:solidFill>
            </a:endParaRPr>
          </a:p>
          <a:p>
            <a:pPr indent="0" lvl="0" marL="0" rtl="0" algn="l">
              <a:lnSpc>
                <a:spcPct val="115000"/>
              </a:lnSpc>
              <a:spcBef>
                <a:spcPts val="1200"/>
              </a:spcBef>
              <a:spcAft>
                <a:spcPts val="1200"/>
              </a:spcAft>
              <a:buNone/>
            </a:pPr>
            <a:r>
              <a:t/>
            </a:r>
            <a:endParaRPr>
              <a:solidFill>
                <a:schemeClr val="dk2"/>
              </a:solidFill>
            </a:endParaRPr>
          </a:p>
        </p:txBody>
      </p:sp>
      <p:sp>
        <p:nvSpPr>
          <p:cNvPr id="227" name="Google Shape;227;p32"/>
          <p:cNvSpPr/>
          <p:nvPr/>
        </p:nvSpPr>
        <p:spPr>
          <a:xfrm>
            <a:off x="4563513" y="1688600"/>
            <a:ext cx="644700" cy="322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32"/>
          <p:cNvSpPr/>
          <p:nvPr/>
        </p:nvSpPr>
        <p:spPr>
          <a:xfrm>
            <a:off x="4563513" y="3474625"/>
            <a:ext cx="644700" cy="322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 name="Google Shape;229;p32"/>
          <p:cNvSpPr txBox="1"/>
          <p:nvPr/>
        </p:nvSpPr>
        <p:spPr>
          <a:xfrm>
            <a:off x="311700" y="941750"/>
            <a:ext cx="865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We can reduce data movement (DejaVu) without requiring large batches (FlexGen).</a:t>
            </a:r>
            <a:endParaRPr sz="18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PowerInfer: Two challenges</a:t>
            </a:r>
            <a:endParaRPr/>
          </a:p>
          <a:p>
            <a:pPr indent="0" lvl="0" marL="0" rtl="0" algn="l">
              <a:spcBef>
                <a:spcPts val="0"/>
              </a:spcBef>
              <a:spcAft>
                <a:spcPts val="0"/>
              </a:spcAft>
              <a:buNone/>
            </a:pPr>
            <a:r>
              <a:t/>
            </a:r>
            <a:endParaRPr/>
          </a:p>
        </p:txBody>
      </p:sp>
      <p:sp>
        <p:nvSpPr>
          <p:cNvPr id="235" name="Google Shape;235;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How to determine hot and cold neurons?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How to enable accurate predictors while maintaining small predictor footprint?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we find hot and cold neurons?</a:t>
            </a:r>
            <a:endParaRPr/>
          </a:p>
        </p:txBody>
      </p:sp>
      <p:sp>
        <p:nvSpPr>
          <p:cNvPr id="241" name="Google Shape;241;p34"/>
          <p:cNvSpPr txBox="1"/>
          <p:nvPr>
            <p:ph idx="1" type="body"/>
          </p:nvPr>
        </p:nvSpPr>
        <p:spPr>
          <a:xfrm>
            <a:off x="311700" y="1152475"/>
            <a:ext cx="7844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Offline Profiling.</a:t>
            </a:r>
            <a:endParaRPr b="1"/>
          </a:p>
          <a:p>
            <a:pPr indent="-342900" lvl="0" marL="457200" rtl="0" algn="l">
              <a:spcBef>
                <a:spcPts val="1200"/>
              </a:spcBef>
              <a:spcAft>
                <a:spcPts val="0"/>
              </a:spcAft>
              <a:buSzPts val="1800"/>
              <a:buChar char="●"/>
            </a:pPr>
            <a:r>
              <a:rPr lang="en"/>
              <a:t>Run model on a representative dataset</a:t>
            </a:r>
            <a:endParaRPr/>
          </a:p>
          <a:p>
            <a:pPr indent="-342900" lvl="0" marL="457200" rtl="0" algn="l">
              <a:spcBef>
                <a:spcPts val="0"/>
              </a:spcBef>
              <a:spcAft>
                <a:spcPts val="0"/>
              </a:spcAft>
              <a:buSzPts val="1800"/>
              <a:buChar char="●"/>
            </a:pPr>
            <a:r>
              <a:rPr lang="en"/>
              <a:t>Gather activation data</a:t>
            </a:r>
            <a:endParaRPr/>
          </a:p>
          <a:p>
            <a:pPr indent="-342900" lvl="0" marL="457200" rtl="0" algn="l">
              <a:spcBef>
                <a:spcPts val="0"/>
              </a:spcBef>
              <a:spcAft>
                <a:spcPts val="0"/>
              </a:spcAft>
              <a:buSzPts val="1800"/>
              <a:buChar char="●"/>
            </a:pPr>
            <a:r>
              <a:rPr lang="en"/>
              <a:t>Find impact of each neuron</a:t>
            </a:r>
            <a:endParaRPr/>
          </a:p>
          <a:p>
            <a:pPr indent="-317500" lvl="1" marL="914400" rtl="0" algn="l">
              <a:spcBef>
                <a:spcPts val="0"/>
              </a:spcBef>
              <a:spcAft>
                <a:spcPts val="0"/>
              </a:spcAft>
              <a:buSzPts val="1400"/>
              <a:buChar char="○"/>
            </a:pPr>
            <a:r>
              <a:rPr lang="en" sz="1800"/>
              <a:t>Neuron impact = Activation frequency</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Use ILP solver to determine which neurons should go to GPU.</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How does this inform neuron placement?</a:t>
            </a:r>
            <a:endParaRPr/>
          </a:p>
        </p:txBody>
      </p:sp>
      <p:sp>
        <p:nvSpPr>
          <p:cNvPr id="247" name="Google Shape;247;p35"/>
          <p:cNvSpPr txBox="1"/>
          <p:nvPr>
            <p:ph idx="1" type="body"/>
          </p:nvPr>
        </p:nvSpPr>
        <p:spPr>
          <a:xfrm>
            <a:off x="311700" y="1152475"/>
            <a:ext cx="49908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Placement: Maximize impactful neurons on GPU</a:t>
            </a:r>
            <a:endParaRPr/>
          </a:p>
          <a:p>
            <a:pPr indent="0" lvl="0" marL="0" rtl="0" algn="l">
              <a:spcBef>
                <a:spcPts val="1200"/>
              </a:spcBef>
              <a:spcAft>
                <a:spcPts val="0"/>
              </a:spcAft>
              <a:buNone/>
            </a:pPr>
            <a:r>
              <a:rPr lang="en"/>
              <a:t>Two constraints:</a:t>
            </a:r>
            <a:endParaRPr/>
          </a:p>
          <a:p>
            <a:pPr indent="-342900" lvl="0" marL="457200" rtl="0" algn="l">
              <a:spcBef>
                <a:spcPts val="1200"/>
              </a:spcBef>
              <a:spcAft>
                <a:spcPts val="0"/>
              </a:spcAft>
              <a:buSzPts val="1800"/>
              <a:buChar char="●"/>
            </a:pPr>
            <a:r>
              <a:rPr lang="en"/>
              <a:t>Communication/Sync. Overhead</a:t>
            </a:r>
            <a:endParaRPr/>
          </a:p>
          <a:p>
            <a:pPr indent="-317500" lvl="1" marL="914400" rtl="0" algn="l">
              <a:spcBef>
                <a:spcPts val="0"/>
              </a:spcBef>
              <a:spcAft>
                <a:spcPts val="0"/>
              </a:spcAft>
              <a:buSzPts val="1400"/>
              <a:buChar char="○"/>
            </a:pPr>
            <a:r>
              <a:rPr lang="en"/>
              <a:t>Make sure GPU has enough work to make communication worth it.</a:t>
            </a:r>
            <a:endParaRPr/>
          </a:p>
          <a:p>
            <a:pPr indent="-342900" lvl="0" marL="457200" rtl="0" algn="l">
              <a:spcBef>
                <a:spcPts val="0"/>
              </a:spcBef>
              <a:spcAft>
                <a:spcPts val="0"/>
              </a:spcAft>
              <a:buSzPts val="1800"/>
              <a:buChar char="●"/>
            </a:pPr>
            <a:r>
              <a:rPr lang="en"/>
              <a:t>Memory capacity</a:t>
            </a:r>
            <a:endParaRPr/>
          </a:p>
          <a:p>
            <a:pPr indent="0" lvl="0" marL="0" rtl="0" algn="l">
              <a:spcBef>
                <a:spcPts val="1200"/>
              </a:spcBef>
              <a:spcAft>
                <a:spcPts val="0"/>
              </a:spcAft>
              <a:buNone/>
            </a:pPr>
            <a:r>
              <a:rPr lang="en"/>
              <a:t>Use ILP solver to find near-optimal solution</a:t>
            </a:r>
            <a:endParaRPr/>
          </a:p>
          <a:p>
            <a:pPr indent="-342900" lvl="0" marL="457200" rtl="0" algn="l">
              <a:spcBef>
                <a:spcPts val="1200"/>
              </a:spcBef>
              <a:spcAft>
                <a:spcPts val="0"/>
              </a:spcAft>
              <a:buSzPts val="1800"/>
              <a:buChar char="●"/>
            </a:pPr>
            <a:r>
              <a:rPr lang="en"/>
              <a:t>Neurons are grouped into batches to reduce solving time</a:t>
            </a:r>
            <a:endParaRPr/>
          </a:p>
        </p:txBody>
      </p:sp>
      <p:pic>
        <p:nvPicPr>
          <p:cNvPr id="248" name="Google Shape;248;p35"/>
          <p:cNvPicPr preferRelativeResize="0"/>
          <p:nvPr/>
        </p:nvPicPr>
        <p:blipFill>
          <a:blip r:embed="rId3">
            <a:alphaModFix/>
          </a:blip>
          <a:stretch>
            <a:fillRect/>
          </a:stretch>
        </p:blipFill>
        <p:spPr>
          <a:xfrm>
            <a:off x="5210450" y="1049474"/>
            <a:ext cx="3621849" cy="1845000"/>
          </a:xfrm>
          <a:prstGeom prst="rect">
            <a:avLst/>
          </a:prstGeom>
          <a:noFill/>
          <a:ln>
            <a:noFill/>
          </a:ln>
        </p:spPr>
      </p:pic>
      <p:pic>
        <p:nvPicPr>
          <p:cNvPr id="249" name="Google Shape;249;p35"/>
          <p:cNvPicPr preferRelativeResize="0"/>
          <p:nvPr/>
        </p:nvPicPr>
        <p:blipFill rotWithShape="1">
          <a:blip r:embed="rId4">
            <a:alphaModFix/>
          </a:blip>
          <a:srcRect b="35337" l="0" r="0" t="0"/>
          <a:stretch/>
        </p:blipFill>
        <p:spPr>
          <a:xfrm>
            <a:off x="5210450" y="3261850"/>
            <a:ext cx="3689751" cy="1354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PowerInfer: Which neurons to compute?</a:t>
            </a:r>
            <a:endParaRPr/>
          </a:p>
        </p:txBody>
      </p:sp>
      <p:sp>
        <p:nvSpPr>
          <p:cNvPr id="255" name="Google Shape;255;p36"/>
          <p:cNvSpPr txBox="1"/>
          <p:nvPr>
            <p:ph idx="1" type="body"/>
          </p:nvPr>
        </p:nvSpPr>
        <p:spPr>
          <a:xfrm>
            <a:off x="311700" y="1152475"/>
            <a:ext cx="5048400" cy="3751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To exploit sparsity, we should compute only the important neuron activations.</a:t>
            </a:r>
            <a:endParaRPr/>
          </a:p>
          <a:p>
            <a:pPr indent="0" lvl="0" marL="0" rtl="0" algn="l">
              <a:spcBef>
                <a:spcPts val="1200"/>
              </a:spcBef>
              <a:spcAft>
                <a:spcPts val="0"/>
              </a:spcAft>
              <a:buNone/>
            </a:pPr>
            <a:r>
              <a:rPr b="1" lang="en"/>
              <a:t>How do we know which activations are important?</a:t>
            </a:r>
            <a:endParaRPr/>
          </a:p>
          <a:p>
            <a:pPr indent="-334327" lvl="0" marL="457200" rtl="0" algn="l">
              <a:spcBef>
                <a:spcPts val="1200"/>
              </a:spcBef>
              <a:spcAft>
                <a:spcPts val="0"/>
              </a:spcAft>
              <a:buSzPct val="100000"/>
              <a:buChar char="●"/>
            </a:pPr>
            <a:r>
              <a:rPr lang="en"/>
              <a:t>Online DL predictors. (Neuron-aware LLM Inference Engine)</a:t>
            </a:r>
            <a:endParaRPr/>
          </a:p>
          <a:p>
            <a:pPr indent="0" lvl="0" marL="0" rtl="0" algn="l">
              <a:spcBef>
                <a:spcPts val="1200"/>
              </a:spcBef>
              <a:spcAft>
                <a:spcPts val="0"/>
              </a:spcAft>
              <a:buNone/>
            </a:pPr>
            <a:r>
              <a:rPr lang="en"/>
              <a:t>Challenge: Accurate predictors require lots of space.</a:t>
            </a:r>
            <a:endParaRPr/>
          </a:p>
          <a:p>
            <a:pPr indent="-334327" lvl="0" marL="457200" rtl="0" algn="l">
              <a:spcBef>
                <a:spcPts val="1200"/>
              </a:spcBef>
              <a:spcAft>
                <a:spcPts val="0"/>
              </a:spcAft>
              <a:buSzPct val="100000"/>
              <a:buChar char="●"/>
            </a:pPr>
            <a:r>
              <a:rPr lang="en"/>
              <a:t>DejaVu: Homogeneous layerwise predictors for OPT-175B: 27GB</a:t>
            </a:r>
            <a:endParaRPr/>
          </a:p>
          <a:p>
            <a:pPr indent="0" lvl="0" marL="0" rtl="0" algn="l">
              <a:spcBef>
                <a:spcPts val="1200"/>
              </a:spcBef>
              <a:spcAft>
                <a:spcPts val="1200"/>
              </a:spcAft>
              <a:buNone/>
            </a:pPr>
            <a:r>
              <a:t/>
            </a:r>
            <a:endParaRPr/>
          </a:p>
        </p:txBody>
      </p:sp>
      <p:pic>
        <p:nvPicPr>
          <p:cNvPr id="256" name="Google Shape;256;p36"/>
          <p:cNvPicPr preferRelativeResize="0"/>
          <p:nvPr/>
        </p:nvPicPr>
        <p:blipFill>
          <a:blip r:embed="rId3">
            <a:alphaModFix/>
          </a:blip>
          <a:stretch>
            <a:fillRect/>
          </a:stretch>
        </p:blipFill>
        <p:spPr>
          <a:xfrm>
            <a:off x="5459700" y="857900"/>
            <a:ext cx="3119526" cy="1769725"/>
          </a:xfrm>
          <a:prstGeom prst="rect">
            <a:avLst/>
          </a:prstGeom>
          <a:noFill/>
          <a:ln>
            <a:noFill/>
          </a:ln>
        </p:spPr>
      </p:pic>
      <p:pic>
        <p:nvPicPr>
          <p:cNvPr id="257" name="Google Shape;257;p36"/>
          <p:cNvPicPr preferRelativeResize="0"/>
          <p:nvPr/>
        </p:nvPicPr>
        <p:blipFill>
          <a:blip r:embed="rId4">
            <a:alphaModFix/>
          </a:blip>
          <a:stretch>
            <a:fillRect/>
          </a:stretch>
        </p:blipFill>
        <p:spPr>
          <a:xfrm>
            <a:off x="5360100" y="2731175"/>
            <a:ext cx="3689751" cy="2094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PowerInfer: Which neurons to compute?</a:t>
            </a:r>
            <a:endParaRPr/>
          </a:p>
        </p:txBody>
      </p:sp>
      <p:sp>
        <p:nvSpPr>
          <p:cNvPr id="263" name="Google Shape;263;p37"/>
          <p:cNvSpPr txBox="1"/>
          <p:nvPr>
            <p:ph idx="1" type="body"/>
          </p:nvPr>
        </p:nvSpPr>
        <p:spPr>
          <a:xfrm>
            <a:off x="311700" y="1152475"/>
            <a:ext cx="5048400" cy="375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Solution: Adjust each layer’s predictor based on:</a:t>
            </a:r>
            <a:endParaRPr/>
          </a:p>
          <a:p>
            <a:pPr indent="-342900" lvl="0" marL="457200" rtl="0" algn="l">
              <a:spcBef>
                <a:spcPts val="1200"/>
              </a:spcBef>
              <a:spcAft>
                <a:spcPts val="0"/>
              </a:spcAft>
              <a:buSzPts val="1800"/>
              <a:buChar char="●"/>
            </a:pPr>
            <a:r>
              <a:rPr lang="en"/>
              <a:t>Sparsity: How many neurons don’t contribute?</a:t>
            </a:r>
            <a:endParaRPr/>
          </a:p>
          <a:p>
            <a:pPr indent="-342900" lvl="0" marL="457200" rtl="0" algn="l">
              <a:spcBef>
                <a:spcPts val="0"/>
              </a:spcBef>
              <a:spcAft>
                <a:spcPts val="0"/>
              </a:spcAft>
              <a:buSzPts val="1800"/>
              <a:buChar char="●"/>
            </a:pPr>
            <a:r>
              <a:rPr lang="en"/>
              <a:t>Skewness: How concentrated are activations?</a:t>
            </a:r>
            <a:endParaRPr/>
          </a:p>
          <a:p>
            <a:pPr indent="0" lvl="0" marL="0" rtl="0" algn="l">
              <a:spcBef>
                <a:spcPts val="1200"/>
              </a:spcBef>
              <a:spcAft>
                <a:spcPts val="1200"/>
              </a:spcAft>
              <a:buNone/>
            </a:pPr>
            <a:r>
              <a:rPr lang="en"/>
              <a:t>Result: PowerInfer “...limits predictor parameters to a mere 10% of the total LLM parameters.”</a:t>
            </a:r>
            <a:endParaRPr/>
          </a:p>
        </p:txBody>
      </p:sp>
      <p:pic>
        <p:nvPicPr>
          <p:cNvPr id="264" name="Google Shape;264;p37"/>
          <p:cNvPicPr preferRelativeResize="0"/>
          <p:nvPr/>
        </p:nvPicPr>
        <p:blipFill>
          <a:blip r:embed="rId3">
            <a:alphaModFix/>
          </a:blip>
          <a:stretch>
            <a:fillRect/>
          </a:stretch>
        </p:blipFill>
        <p:spPr>
          <a:xfrm>
            <a:off x="5459700" y="857900"/>
            <a:ext cx="3119526" cy="1769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70" name="Google Shape;270;p38"/>
          <p:cNvSpPr txBox="1"/>
          <p:nvPr>
            <p:ph idx="1" type="body"/>
          </p:nvPr>
        </p:nvSpPr>
        <p:spPr>
          <a:xfrm>
            <a:off x="311700" y="1152475"/>
            <a:ext cx="5333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Between ~5-10x speedup vs. llama.cpp depending on batch size.</a:t>
            </a:r>
            <a:endParaRPr/>
          </a:p>
          <a:p>
            <a:pPr indent="-342900" lvl="0" marL="457200" rtl="0" algn="l">
              <a:spcBef>
                <a:spcPts val="0"/>
              </a:spcBef>
              <a:spcAft>
                <a:spcPts val="0"/>
              </a:spcAft>
              <a:buSzPts val="1800"/>
              <a:buChar char="●"/>
            </a:pPr>
            <a:r>
              <a:rPr lang="en"/>
              <a:t>Approaches performance of A100 running vLLM.</a:t>
            </a:r>
            <a:endParaRPr/>
          </a:p>
          <a:p>
            <a:pPr indent="-342900" lvl="0" marL="457200" rtl="0" algn="l">
              <a:spcBef>
                <a:spcPts val="0"/>
              </a:spcBef>
              <a:spcAft>
                <a:spcPts val="0"/>
              </a:spcAft>
              <a:buSzPts val="1800"/>
              <a:buChar char="●"/>
            </a:pPr>
            <a:r>
              <a:rPr lang="en"/>
              <a:t>Negligible accuracy loss</a:t>
            </a:r>
            <a:endParaRPr/>
          </a:p>
          <a:p>
            <a:pPr indent="-342900" lvl="0" marL="457200" rtl="0" algn="l">
              <a:spcBef>
                <a:spcPts val="0"/>
              </a:spcBef>
              <a:spcAft>
                <a:spcPts val="0"/>
              </a:spcAft>
              <a:buSzPts val="1800"/>
              <a:buChar char="●"/>
            </a:pPr>
            <a:r>
              <a:rPr lang="en"/>
              <a:t>Works with quantization</a:t>
            </a:r>
            <a:endParaRPr/>
          </a:p>
          <a:p>
            <a:pPr indent="0" lvl="0" marL="0" rtl="0" algn="l">
              <a:spcBef>
                <a:spcPts val="1200"/>
              </a:spcBef>
              <a:spcAft>
                <a:spcPts val="1200"/>
              </a:spcAft>
              <a:buNone/>
            </a:pPr>
            <a:r>
              <a:t/>
            </a:r>
            <a:endParaRPr/>
          </a:p>
        </p:txBody>
      </p:sp>
      <p:pic>
        <p:nvPicPr>
          <p:cNvPr id="271" name="Google Shape;271;p38"/>
          <p:cNvPicPr preferRelativeResize="0"/>
          <p:nvPr/>
        </p:nvPicPr>
        <p:blipFill>
          <a:blip r:embed="rId3">
            <a:alphaModFix/>
          </a:blip>
          <a:stretch>
            <a:fillRect/>
          </a:stretch>
        </p:blipFill>
        <p:spPr>
          <a:xfrm>
            <a:off x="5768054" y="1986825"/>
            <a:ext cx="2895575" cy="2940926"/>
          </a:xfrm>
          <a:prstGeom prst="rect">
            <a:avLst/>
          </a:prstGeom>
          <a:noFill/>
          <a:ln>
            <a:noFill/>
          </a:ln>
        </p:spPr>
      </p:pic>
      <p:pic>
        <p:nvPicPr>
          <p:cNvPr id="272" name="Google Shape;272;p38"/>
          <p:cNvPicPr preferRelativeResize="0"/>
          <p:nvPr/>
        </p:nvPicPr>
        <p:blipFill rotWithShape="1">
          <a:blip r:embed="rId4">
            <a:alphaModFix/>
          </a:blip>
          <a:srcRect b="0" l="0" r="0" t="6994"/>
          <a:stretch/>
        </p:blipFill>
        <p:spPr>
          <a:xfrm>
            <a:off x="5400475" y="445025"/>
            <a:ext cx="3555276" cy="1205900"/>
          </a:xfrm>
          <a:prstGeom prst="rect">
            <a:avLst/>
          </a:prstGeom>
          <a:noFill/>
          <a:ln>
            <a:noFill/>
          </a:ln>
        </p:spPr>
      </p:pic>
      <p:pic>
        <p:nvPicPr>
          <p:cNvPr id="273" name="Google Shape;273;p38"/>
          <p:cNvPicPr preferRelativeResize="0"/>
          <p:nvPr/>
        </p:nvPicPr>
        <p:blipFill>
          <a:blip r:embed="rId5">
            <a:alphaModFix/>
          </a:blip>
          <a:stretch>
            <a:fillRect/>
          </a:stretch>
        </p:blipFill>
        <p:spPr>
          <a:xfrm>
            <a:off x="2218027" y="3057850"/>
            <a:ext cx="3427074" cy="19753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a:t>
            </a:r>
            <a:endParaRPr/>
          </a:p>
        </p:txBody>
      </p:sp>
      <p:sp>
        <p:nvSpPr>
          <p:cNvPr id="279" name="Google Shape;279;p39"/>
          <p:cNvSpPr txBox="1"/>
          <p:nvPr>
            <p:ph idx="1" type="body"/>
          </p:nvPr>
        </p:nvSpPr>
        <p:spPr>
          <a:xfrm>
            <a:off x="311700" y="1117950"/>
            <a:ext cx="8520600" cy="3913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Activation predictors may further decrease model explainability</a:t>
            </a:r>
            <a:endParaRPr/>
          </a:p>
          <a:p>
            <a:pPr indent="-342900" lvl="0" marL="457200" rtl="0" algn="l">
              <a:spcBef>
                <a:spcPts val="0"/>
              </a:spcBef>
              <a:spcAft>
                <a:spcPts val="0"/>
              </a:spcAft>
              <a:buSzPts val="1800"/>
              <a:buChar char="●"/>
            </a:pPr>
            <a:r>
              <a:rPr lang="en"/>
              <a:t>Applicability depends on activation function</a:t>
            </a:r>
            <a:endParaRPr/>
          </a:p>
          <a:p>
            <a:pPr indent="-342900" lvl="0" marL="457200" rtl="0" algn="l">
              <a:spcBef>
                <a:spcPts val="0"/>
              </a:spcBef>
              <a:spcAft>
                <a:spcPts val="0"/>
              </a:spcAft>
              <a:buSzPts val="1800"/>
              <a:buChar char="●"/>
            </a:pPr>
            <a:r>
              <a:rPr lang="en"/>
              <a:t>Depends on accurate profiling</a:t>
            </a:r>
            <a:endParaRPr/>
          </a:p>
          <a:p>
            <a:pPr indent="-342900" lvl="0" marL="457200" rtl="0" algn="l">
              <a:spcBef>
                <a:spcPts val="0"/>
              </a:spcBef>
              <a:spcAft>
                <a:spcPts val="0"/>
              </a:spcAft>
              <a:buSzPts val="1800"/>
              <a:buChar char="●"/>
            </a:pPr>
            <a:r>
              <a:rPr lang="en"/>
              <a:t>Model accuracy is affected – even if only slightly</a:t>
            </a:r>
            <a:endParaRPr/>
          </a:p>
          <a:p>
            <a:pPr indent="-342900" lvl="0" marL="457200" rtl="0" algn="l">
              <a:spcBef>
                <a:spcPts val="0"/>
              </a:spcBef>
              <a:spcAft>
                <a:spcPts val="0"/>
              </a:spcAft>
              <a:buSzPts val="1800"/>
              <a:buChar char="●"/>
            </a:pPr>
            <a:r>
              <a:rPr lang="en"/>
              <a:t>Requires special operators to support low-overhead, dynamic sparse inference (programmability issue)</a:t>
            </a:r>
            <a:endParaRPr/>
          </a:p>
          <a:p>
            <a:pPr indent="-317500" lvl="1" marL="914400" rtl="0" algn="l">
              <a:spcBef>
                <a:spcPts val="0"/>
              </a:spcBef>
              <a:spcAft>
                <a:spcPts val="0"/>
              </a:spcAft>
              <a:buSzPts val="1400"/>
              <a:buChar char="○"/>
            </a:pPr>
            <a:r>
              <a:rPr lang="en"/>
              <a:t>Incompatible with existing sparse matrix multiplication tools </a:t>
            </a:r>
            <a:endParaRPr/>
          </a:p>
          <a:p>
            <a:pPr indent="-317500" lvl="1" marL="914400" rtl="0" algn="l">
              <a:spcBef>
                <a:spcPts val="0"/>
              </a:spcBef>
              <a:spcAft>
                <a:spcPts val="0"/>
              </a:spcAft>
              <a:buSzPts val="1400"/>
              <a:buChar char="○"/>
            </a:pPr>
            <a:r>
              <a:rPr lang="en"/>
              <a:t>The authors had to write 10 neuron-aware operators</a:t>
            </a:r>
            <a:endParaRPr/>
          </a:p>
          <a:p>
            <a:pPr indent="-342900" lvl="0" marL="457200" rtl="0" algn="l">
              <a:spcBef>
                <a:spcPts val="0"/>
              </a:spcBef>
              <a:spcAft>
                <a:spcPts val="0"/>
              </a:spcAft>
              <a:buSzPts val="1800"/>
              <a:buChar char="●"/>
            </a:pPr>
            <a:r>
              <a:rPr lang="en"/>
              <a:t>Comparison to A100</a:t>
            </a:r>
            <a:endParaRPr/>
          </a:p>
          <a:p>
            <a:pPr indent="-317500" lvl="1" marL="914400" rtl="0" algn="l">
              <a:spcBef>
                <a:spcPts val="0"/>
              </a:spcBef>
              <a:spcAft>
                <a:spcPts val="0"/>
              </a:spcAft>
              <a:buSzPts val="1400"/>
              <a:buChar char="○"/>
            </a:pPr>
            <a:r>
              <a:rPr lang="en"/>
              <a:t>Benchmark model parameters (30B and 40B) leave little room for KV cache on A100</a:t>
            </a:r>
            <a:endParaRPr/>
          </a:p>
          <a:p>
            <a:pPr indent="-317500" lvl="1" marL="914400" rtl="0" algn="l">
              <a:spcBef>
                <a:spcPts val="0"/>
              </a:spcBef>
              <a:spcAft>
                <a:spcPts val="0"/>
              </a:spcAft>
              <a:buSzPts val="1400"/>
              <a:buChar char="○"/>
            </a:pPr>
            <a:r>
              <a:rPr lang="en"/>
              <a:t>Weird choice of input sequence lengths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Thanks! 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 </a:t>
            </a:r>
            <a:endParaRPr/>
          </a:p>
        </p:txBody>
      </p:sp>
      <p:sp>
        <p:nvSpPr>
          <p:cNvPr id="72" name="Google Shape;72;p15"/>
          <p:cNvSpPr txBox="1"/>
          <p:nvPr/>
        </p:nvSpPr>
        <p:spPr>
          <a:xfrm>
            <a:off x="311700" y="1289850"/>
            <a:ext cx="5072700" cy="2681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Modern processors use speculative execution to improve throughput:</a:t>
            </a:r>
            <a:endParaRPr sz="1800">
              <a:solidFill>
                <a:schemeClr val="dk2"/>
              </a:solidFill>
            </a:endParaRPr>
          </a:p>
          <a:p>
            <a:pPr indent="0" lvl="0" marL="0" rtl="0" algn="l">
              <a:lnSpc>
                <a:spcPct val="115000"/>
              </a:lnSpc>
              <a:spcBef>
                <a:spcPts val="1200"/>
              </a:spcBef>
              <a:spcAft>
                <a:spcPts val="0"/>
              </a:spcAft>
              <a:buNone/>
            </a:pPr>
            <a:r>
              <a:t/>
            </a:r>
            <a:endParaRPr sz="1800">
              <a:solidFill>
                <a:schemeClr val="dk2"/>
              </a:solidFill>
            </a:endParaRPr>
          </a:p>
          <a:p>
            <a:pPr indent="-342900" lvl="0" marL="457200" rtl="0" algn="l">
              <a:lnSpc>
                <a:spcPct val="115000"/>
              </a:lnSpc>
              <a:spcBef>
                <a:spcPts val="1200"/>
              </a:spcBef>
              <a:spcAft>
                <a:spcPts val="0"/>
              </a:spcAft>
              <a:buClr>
                <a:schemeClr val="dk2"/>
              </a:buClr>
              <a:buSzPts val="1800"/>
              <a:buChar char="●"/>
            </a:pPr>
            <a:r>
              <a:rPr lang="en" sz="1800">
                <a:solidFill>
                  <a:schemeClr val="dk2"/>
                </a:solidFill>
              </a:rPr>
              <a:t>Recent work has introduced speculative inference in LLMs where a smaller model predicts a sequence of tokens and a LLM checks its correctness. </a:t>
            </a:r>
            <a:endParaRPr sz="1800">
              <a:solidFill>
                <a:schemeClr val="dk2"/>
              </a:solidFill>
            </a:endParaRPr>
          </a:p>
        </p:txBody>
      </p:sp>
      <p:sp>
        <p:nvSpPr>
          <p:cNvPr id="73" name="Google Shape;73;p15"/>
          <p:cNvSpPr txBox="1"/>
          <p:nvPr/>
        </p:nvSpPr>
        <p:spPr>
          <a:xfrm>
            <a:off x="5699463" y="2535950"/>
            <a:ext cx="1911900" cy="26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rPr>
              <a:t>Credit: CS 433</a:t>
            </a:r>
            <a:endParaRPr sz="1200">
              <a:solidFill>
                <a:schemeClr val="dk2"/>
              </a:solidFill>
            </a:endParaRPr>
          </a:p>
        </p:txBody>
      </p:sp>
      <p:pic>
        <p:nvPicPr>
          <p:cNvPr id="74" name="Google Shape;74;p15"/>
          <p:cNvPicPr preferRelativeResize="0"/>
          <p:nvPr/>
        </p:nvPicPr>
        <p:blipFill>
          <a:blip r:embed="rId3">
            <a:alphaModFix/>
          </a:blip>
          <a:stretch>
            <a:fillRect/>
          </a:stretch>
        </p:blipFill>
        <p:spPr>
          <a:xfrm>
            <a:off x="4685500" y="1393163"/>
            <a:ext cx="4120226" cy="12270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High level approach </a:t>
            </a:r>
            <a:endParaRPr/>
          </a:p>
        </p:txBody>
      </p:sp>
      <p:sp>
        <p:nvSpPr>
          <p:cNvPr id="80" name="Google Shape;80;p16"/>
          <p:cNvSpPr txBox="1"/>
          <p:nvPr>
            <p:ph idx="1" type="body"/>
          </p:nvPr>
        </p:nvSpPr>
        <p:spPr>
          <a:xfrm>
            <a:off x="311700" y="1176775"/>
            <a:ext cx="4107600" cy="3333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t>Speculative</a:t>
            </a:r>
            <a:r>
              <a:rPr lang="en"/>
              <a:t> inference with token verification to accelerate LLMs by leveraging </a:t>
            </a:r>
            <a:r>
              <a:rPr lang="en" u="sng"/>
              <a:t>tree-based</a:t>
            </a:r>
            <a:r>
              <a:rPr lang="en"/>
              <a:t> structures.</a:t>
            </a:r>
            <a:br>
              <a:rPr lang="en"/>
            </a:br>
            <a:endParaRPr/>
          </a:p>
          <a:p>
            <a:pPr indent="-342900" lvl="0" marL="457200" rtl="0" algn="l">
              <a:spcBef>
                <a:spcPts val="0"/>
              </a:spcBef>
              <a:spcAft>
                <a:spcPts val="0"/>
              </a:spcAft>
              <a:buSzPts val="1800"/>
              <a:buChar char="●"/>
            </a:pPr>
            <a:r>
              <a:rPr b="1" lang="en"/>
              <a:t>S</a:t>
            </a:r>
            <a:r>
              <a:rPr lang="en"/>
              <a:t>mall </a:t>
            </a:r>
            <a:r>
              <a:rPr b="1" lang="en"/>
              <a:t>S</a:t>
            </a:r>
            <a:r>
              <a:rPr lang="en"/>
              <a:t>peculative </a:t>
            </a:r>
            <a:r>
              <a:rPr b="1" lang="en"/>
              <a:t>M</a:t>
            </a:r>
            <a:r>
              <a:rPr lang="en"/>
              <a:t>odels (</a:t>
            </a:r>
            <a:r>
              <a:rPr lang="en"/>
              <a:t>SSMs) create token trees representing </a:t>
            </a:r>
            <a:r>
              <a:rPr lang="en" u="sng"/>
              <a:t>potential</a:t>
            </a:r>
            <a:r>
              <a:rPr lang="en"/>
              <a:t> sequences.</a:t>
            </a:r>
            <a:br>
              <a:rPr lang="en"/>
            </a:br>
            <a:endParaRPr/>
          </a:p>
          <a:p>
            <a:pPr indent="-342900" lvl="0" marL="457200" rtl="0" algn="l">
              <a:spcBef>
                <a:spcPts val="0"/>
              </a:spcBef>
              <a:spcAft>
                <a:spcPts val="0"/>
              </a:spcAft>
              <a:buSzPts val="1800"/>
              <a:buChar char="●"/>
            </a:pPr>
            <a:r>
              <a:rPr lang="en"/>
              <a:t>LLM serves as a </a:t>
            </a:r>
            <a:r>
              <a:rPr lang="en" u="sng"/>
              <a:t>verifier</a:t>
            </a:r>
            <a:r>
              <a:rPr lang="en"/>
              <a:t> to check predictions in bulk. </a:t>
            </a:r>
            <a:endParaRPr/>
          </a:p>
        </p:txBody>
      </p:sp>
      <p:pic>
        <p:nvPicPr>
          <p:cNvPr id="81" name="Google Shape;81;p16"/>
          <p:cNvPicPr preferRelativeResize="0"/>
          <p:nvPr/>
        </p:nvPicPr>
        <p:blipFill rotWithShape="1">
          <a:blip r:embed="rId3">
            <a:alphaModFix/>
          </a:blip>
          <a:srcRect b="0" l="1419" r="0" t="0"/>
          <a:stretch/>
        </p:blipFill>
        <p:spPr>
          <a:xfrm>
            <a:off x="4508025" y="1212800"/>
            <a:ext cx="4635974" cy="3260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High level approach part 2</a:t>
            </a:r>
            <a:endParaRPr/>
          </a:p>
        </p:txBody>
      </p:sp>
      <p:sp>
        <p:nvSpPr>
          <p:cNvPr id="87" name="Google Shape;87;p17"/>
          <p:cNvSpPr txBox="1"/>
          <p:nvPr>
            <p:ph idx="1" type="body"/>
          </p:nvPr>
        </p:nvSpPr>
        <p:spPr>
          <a:xfrm>
            <a:off x="311700" y="1152475"/>
            <a:ext cx="3229500" cy="378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
              <a:t>The LLM </a:t>
            </a:r>
            <a:r>
              <a:rPr lang="en"/>
              <a:t>verifies</a:t>
            </a:r>
            <a:r>
              <a:rPr lang="en"/>
              <a:t> tokens in parallel and uses the MSS </a:t>
            </a:r>
            <a:r>
              <a:rPr lang="en"/>
              <a:t>algorithm to ensure verified tokens mirror LLM generated tokens. </a:t>
            </a:r>
            <a:endParaRPr/>
          </a:p>
        </p:txBody>
      </p:sp>
      <p:pic>
        <p:nvPicPr>
          <p:cNvPr id="88" name="Google Shape;88;p17"/>
          <p:cNvPicPr preferRelativeResize="0"/>
          <p:nvPr/>
        </p:nvPicPr>
        <p:blipFill>
          <a:blip r:embed="rId3">
            <a:alphaModFix/>
          </a:blip>
          <a:stretch>
            <a:fillRect/>
          </a:stretch>
        </p:blipFill>
        <p:spPr>
          <a:xfrm>
            <a:off x="3759149" y="1288700"/>
            <a:ext cx="5250877" cy="31228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 based speculator </a:t>
            </a:r>
            <a:endParaRPr/>
          </a:p>
        </p:txBody>
      </p:sp>
      <p:sp>
        <p:nvSpPr>
          <p:cNvPr id="94" name="Google Shape;94;p18"/>
          <p:cNvSpPr txBox="1"/>
          <p:nvPr>
            <p:ph idx="1" type="body"/>
          </p:nvPr>
        </p:nvSpPr>
        <p:spPr>
          <a:xfrm>
            <a:off x="311700" y="1152475"/>
            <a:ext cx="4648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 multiple SSMs to predict token sequences in parallel </a:t>
            </a:r>
            <a:endParaRPr/>
          </a:p>
          <a:p>
            <a:pPr indent="-342900" lvl="0" marL="457200" rtl="0" algn="l">
              <a:spcBef>
                <a:spcPts val="0"/>
              </a:spcBef>
              <a:spcAft>
                <a:spcPts val="0"/>
              </a:spcAft>
              <a:buSzPts val="1800"/>
              <a:buChar char="●"/>
            </a:pPr>
            <a:r>
              <a:rPr lang="en"/>
              <a:t>Expansion based construction: get </a:t>
            </a:r>
            <a:r>
              <a:rPr lang="en"/>
              <a:t>multiple</a:t>
            </a:r>
            <a:r>
              <a:rPr lang="en"/>
              <a:t> tokens from an SSM and pick top K</a:t>
            </a:r>
            <a:endParaRPr/>
          </a:p>
          <a:p>
            <a:pPr indent="-342900" lvl="0" marL="457200" rtl="0" algn="l">
              <a:spcBef>
                <a:spcPts val="0"/>
              </a:spcBef>
              <a:spcAft>
                <a:spcPts val="0"/>
              </a:spcAft>
              <a:buSzPts val="1800"/>
              <a:buChar char="●"/>
            </a:pPr>
            <a:r>
              <a:rPr lang="en"/>
              <a:t>Merge-based construction: Combine multiple SSMs’ predictions into a tree</a:t>
            </a:r>
            <a:endParaRPr/>
          </a:p>
          <a:p>
            <a:pPr indent="-342900" lvl="0" marL="457200" rtl="0" algn="l">
              <a:spcBef>
                <a:spcPts val="0"/>
              </a:spcBef>
              <a:spcAft>
                <a:spcPts val="0"/>
              </a:spcAft>
              <a:buSzPts val="1800"/>
              <a:buChar char="●"/>
            </a:pPr>
            <a:r>
              <a:rPr lang="en"/>
              <a:t>Tree structure is static</a:t>
            </a:r>
            <a:endParaRPr/>
          </a:p>
          <a:p>
            <a:pPr indent="-342900" lvl="0" marL="457200" rtl="0" algn="l">
              <a:spcBef>
                <a:spcPts val="0"/>
              </a:spcBef>
              <a:spcAft>
                <a:spcPts val="0"/>
              </a:spcAft>
              <a:buSzPts val="1800"/>
              <a:buChar char="●"/>
            </a:pPr>
            <a:r>
              <a:rPr lang="en"/>
              <a:t>Benefits: Token match rate, GPU </a:t>
            </a:r>
            <a:r>
              <a:rPr lang="en"/>
              <a:t>utilization</a:t>
            </a:r>
            <a:r>
              <a:rPr lang="en"/>
              <a:t>, prediction diversity </a:t>
            </a:r>
            <a:endParaRPr/>
          </a:p>
        </p:txBody>
      </p:sp>
      <p:pic>
        <p:nvPicPr>
          <p:cNvPr id="95" name="Google Shape;95;p18"/>
          <p:cNvPicPr preferRelativeResize="0"/>
          <p:nvPr/>
        </p:nvPicPr>
        <p:blipFill>
          <a:blip r:embed="rId3">
            <a:alphaModFix/>
          </a:blip>
          <a:stretch>
            <a:fillRect/>
          </a:stretch>
        </p:blipFill>
        <p:spPr>
          <a:xfrm>
            <a:off x="5077025" y="445025"/>
            <a:ext cx="3879302" cy="2031529"/>
          </a:xfrm>
          <a:prstGeom prst="rect">
            <a:avLst/>
          </a:prstGeom>
          <a:noFill/>
          <a:ln>
            <a:noFill/>
          </a:ln>
        </p:spPr>
      </p:pic>
      <p:pic>
        <p:nvPicPr>
          <p:cNvPr id="96" name="Google Shape;96;p18"/>
          <p:cNvPicPr preferRelativeResize="0"/>
          <p:nvPr/>
        </p:nvPicPr>
        <p:blipFill>
          <a:blip r:embed="rId4">
            <a:alphaModFix/>
          </a:blip>
          <a:stretch>
            <a:fillRect/>
          </a:stretch>
        </p:blipFill>
        <p:spPr>
          <a:xfrm>
            <a:off x="5112300" y="2628954"/>
            <a:ext cx="3617184" cy="236214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Token verification: How do we efficiently get attention?</a:t>
            </a:r>
            <a:endParaRPr/>
          </a:p>
        </p:txBody>
      </p:sp>
      <p:sp>
        <p:nvSpPr>
          <p:cNvPr id="102" name="Google Shape;102;p19"/>
          <p:cNvSpPr txBox="1"/>
          <p:nvPr>
            <p:ph idx="1" type="body"/>
          </p:nvPr>
        </p:nvSpPr>
        <p:spPr>
          <a:xfrm>
            <a:off x="311700" y="1017725"/>
            <a:ext cx="3392400" cy="404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Existing solution: verify each sequence, one at a time</a:t>
            </a:r>
            <a:endParaRPr/>
          </a:p>
          <a:p>
            <a:pPr indent="0" lvl="0" marL="0" rtl="0" algn="l">
              <a:spcBef>
                <a:spcPts val="1200"/>
              </a:spcBef>
              <a:spcAft>
                <a:spcPts val="0"/>
              </a:spcAft>
              <a:buNone/>
            </a:pPr>
            <a:r>
              <a:rPr lang="en"/>
              <a:t>SpecInfer: </a:t>
            </a:r>
            <a:r>
              <a:rPr b="1" lang="en"/>
              <a:t>Tree-based parallel decoding:</a:t>
            </a:r>
            <a:endParaRPr b="1"/>
          </a:p>
          <a:p>
            <a:pPr indent="-342900" lvl="0" marL="457200" rtl="0" algn="l">
              <a:spcBef>
                <a:spcPts val="1200"/>
              </a:spcBef>
              <a:spcAft>
                <a:spcPts val="0"/>
              </a:spcAft>
              <a:buSzPts val="1800"/>
              <a:buChar char="●"/>
            </a:pPr>
            <a:r>
              <a:rPr lang="en"/>
              <a:t>Flatten the token tree into a sequence</a:t>
            </a:r>
            <a:endParaRPr/>
          </a:p>
          <a:p>
            <a:pPr indent="-342900" lvl="0" marL="457200" rtl="0" algn="l">
              <a:spcBef>
                <a:spcPts val="0"/>
              </a:spcBef>
              <a:spcAft>
                <a:spcPts val="0"/>
              </a:spcAft>
              <a:buSzPts val="1800"/>
              <a:buChar char="●"/>
            </a:pPr>
            <a:r>
              <a:rPr lang="en"/>
              <a:t>Use masks (“topology aware causal masking”) to keep sequences separate</a:t>
            </a:r>
            <a:endParaRPr/>
          </a:p>
          <a:p>
            <a:pPr indent="-342900" lvl="0" marL="457200" rtl="0" algn="l">
              <a:spcBef>
                <a:spcPts val="0"/>
              </a:spcBef>
              <a:spcAft>
                <a:spcPts val="0"/>
              </a:spcAft>
              <a:buSzPts val="1800"/>
              <a:buChar char="●"/>
            </a:pPr>
            <a:r>
              <a:rPr lang="en"/>
              <a:t>Prefill</a:t>
            </a:r>
            <a:endParaRPr/>
          </a:p>
        </p:txBody>
      </p:sp>
      <p:pic>
        <p:nvPicPr>
          <p:cNvPr id="103" name="Google Shape;103;p19"/>
          <p:cNvPicPr preferRelativeResize="0"/>
          <p:nvPr/>
        </p:nvPicPr>
        <p:blipFill>
          <a:blip r:embed="rId3">
            <a:alphaModFix/>
          </a:blip>
          <a:stretch>
            <a:fillRect/>
          </a:stretch>
        </p:blipFill>
        <p:spPr>
          <a:xfrm>
            <a:off x="3672749" y="1017725"/>
            <a:ext cx="5567698" cy="2607154"/>
          </a:xfrm>
          <a:prstGeom prst="rect">
            <a:avLst/>
          </a:prstGeom>
          <a:noFill/>
          <a:ln>
            <a:noFill/>
          </a:ln>
        </p:spPr>
      </p:pic>
      <p:sp>
        <p:nvSpPr>
          <p:cNvPr id="104" name="Google Shape;104;p19"/>
          <p:cNvSpPr/>
          <p:nvPr/>
        </p:nvSpPr>
        <p:spPr>
          <a:xfrm>
            <a:off x="4286250" y="3850950"/>
            <a:ext cx="4340700" cy="68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With attention scores, we can compute the probability of each token being the next token.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Token verification: How to use attention to get output?</a:t>
            </a:r>
            <a:endParaRPr/>
          </a:p>
        </p:txBody>
      </p:sp>
      <p:sp>
        <p:nvSpPr>
          <p:cNvPr id="110" name="Google Shape;110;p20"/>
          <p:cNvSpPr txBox="1"/>
          <p:nvPr>
            <p:ph idx="1" type="body"/>
          </p:nvPr>
        </p:nvSpPr>
        <p:spPr>
          <a:xfrm>
            <a:off x="311700" y="1017725"/>
            <a:ext cx="4973700" cy="381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Decoding can use two sampling techniques:</a:t>
            </a:r>
            <a:endParaRPr/>
          </a:p>
          <a:p>
            <a:pPr indent="-342900" lvl="0" marL="457200" rtl="0" algn="l">
              <a:spcBef>
                <a:spcPts val="1200"/>
              </a:spcBef>
              <a:spcAft>
                <a:spcPts val="0"/>
              </a:spcAft>
              <a:buSzPts val="1800"/>
              <a:buChar char="●"/>
            </a:pPr>
            <a:r>
              <a:rPr lang="en"/>
              <a:t>Greedy: Always choose most likely token</a:t>
            </a:r>
            <a:endParaRPr/>
          </a:p>
          <a:p>
            <a:pPr indent="-317500" lvl="1" marL="914400" rtl="0" algn="l">
              <a:spcBef>
                <a:spcPts val="0"/>
              </a:spcBef>
              <a:spcAft>
                <a:spcPts val="0"/>
              </a:spcAft>
              <a:buSzPts val="1400"/>
              <a:buChar char="○"/>
            </a:pPr>
            <a:r>
              <a:rPr lang="en"/>
              <a:t>Accept token that matches </a:t>
            </a:r>
            <a:r>
              <a:rPr lang="en"/>
              <a:t>LLM’s</a:t>
            </a:r>
            <a:r>
              <a:rPr lang="en"/>
              <a:t> most likely token.</a:t>
            </a:r>
            <a:endParaRPr/>
          </a:p>
          <a:p>
            <a:pPr indent="-342900" lvl="0" marL="457200" rtl="0" algn="l">
              <a:spcBef>
                <a:spcPts val="0"/>
              </a:spcBef>
              <a:spcAft>
                <a:spcPts val="0"/>
              </a:spcAft>
              <a:buSzPts val="1800"/>
              <a:buChar char="●"/>
            </a:pPr>
            <a:r>
              <a:rPr lang="en"/>
              <a:t>Stochastic: Sample from prob. distribution</a:t>
            </a:r>
            <a:endParaRPr/>
          </a:p>
          <a:p>
            <a:pPr indent="-317500" lvl="1" marL="914400" rtl="0" algn="l">
              <a:spcBef>
                <a:spcPts val="0"/>
              </a:spcBef>
              <a:spcAft>
                <a:spcPts val="0"/>
              </a:spcAft>
              <a:buSzPts val="1400"/>
              <a:buChar char="○"/>
            </a:pPr>
            <a:r>
              <a:rPr lang="en"/>
              <a:t>Verification: </a:t>
            </a:r>
            <a:r>
              <a:rPr b="1" lang="en"/>
              <a:t>Multi-step sampling (MSS).</a:t>
            </a:r>
            <a:endParaRPr b="1"/>
          </a:p>
          <a:p>
            <a:pPr indent="-317500" lvl="1" marL="914400" rtl="0" algn="l">
              <a:spcBef>
                <a:spcPts val="0"/>
              </a:spcBef>
              <a:spcAft>
                <a:spcPts val="0"/>
              </a:spcAft>
              <a:buSzPts val="1400"/>
              <a:buChar char="○"/>
            </a:pPr>
            <a:r>
              <a:rPr lang="en"/>
              <a:t>Select a random child token. For each SSM:</a:t>
            </a:r>
            <a:endParaRPr/>
          </a:p>
          <a:p>
            <a:pPr indent="-317500" lvl="2" marL="1371600" rtl="0" algn="l">
              <a:spcBef>
                <a:spcPts val="0"/>
              </a:spcBef>
              <a:spcAft>
                <a:spcPts val="0"/>
              </a:spcAft>
              <a:buSzPts val="1400"/>
              <a:buChar char="■"/>
            </a:pPr>
            <a:r>
              <a:rPr lang="en"/>
              <a:t>Accept it with </a:t>
            </a:r>
            <a:r>
              <a:rPr lang="en"/>
              <a:t>probability</a:t>
            </a:r>
            <a:r>
              <a:rPr lang="en"/>
              <a:t> (P</a:t>
            </a:r>
            <a:r>
              <a:rPr baseline="-25000" lang="en"/>
              <a:t>LLM</a:t>
            </a:r>
            <a:r>
              <a:rPr lang="en"/>
              <a:t>/P</a:t>
            </a:r>
            <a:r>
              <a:rPr baseline="-25000" lang="en"/>
              <a:t>SSM</a:t>
            </a:r>
            <a:r>
              <a:rPr lang="en"/>
              <a:t>)</a:t>
            </a:r>
            <a:endParaRPr/>
          </a:p>
          <a:p>
            <a:pPr indent="-317500" lvl="2" marL="1371600" rtl="0" algn="l">
              <a:spcBef>
                <a:spcPts val="0"/>
              </a:spcBef>
              <a:spcAft>
                <a:spcPts val="0"/>
              </a:spcAft>
              <a:buSzPts val="1400"/>
              <a:buChar char="■"/>
            </a:pPr>
            <a:r>
              <a:rPr lang="en"/>
              <a:t>If all SSMs reject, then try another child token.</a:t>
            </a:r>
            <a:endParaRPr/>
          </a:p>
          <a:p>
            <a:pPr indent="-317500" lvl="2" marL="1371600" rtl="0" algn="l">
              <a:spcBef>
                <a:spcPts val="0"/>
              </a:spcBef>
              <a:spcAft>
                <a:spcPts val="0"/>
              </a:spcAft>
              <a:buSzPts val="1400"/>
              <a:buChar char="■"/>
            </a:pPr>
            <a:r>
              <a:rPr lang="en"/>
              <a:t>If no more child tokens, verify next parent token.</a:t>
            </a:r>
            <a:endParaRPr/>
          </a:p>
        </p:txBody>
      </p:sp>
      <p:pic>
        <p:nvPicPr>
          <p:cNvPr id="111" name="Google Shape;111;p20"/>
          <p:cNvPicPr preferRelativeResize="0"/>
          <p:nvPr/>
        </p:nvPicPr>
        <p:blipFill>
          <a:blip r:embed="rId3">
            <a:alphaModFix/>
          </a:blip>
          <a:stretch>
            <a:fillRect/>
          </a:stretch>
        </p:blipFill>
        <p:spPr>
          <a:xfrm>
            <a:off x="5513100" y="917179"/>
            <a:ext cx="3087099" cy="37638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System Design and Implementation</a:t>
            </a:r>
            <a:endParaRPr/>
          </a:p>
        </p:txBody>
      </p:sp>
      <p:sp>
        <p:nvSpPr>
          <p:cNvPr id="117" name="Google Shape;117;p21"/>
          <p:cNvSpPr txBox="1"/>
          <p:nvPr>
            <p:ph idx="1" type="body"/>
          </p:nvPr>
        </p:nvSpPr>
        <p:spPr>
          <a:xfrm>
            <a:off x="311700" y="1152475"/>
            <a:ext cx="2990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Uses request manager and a set of GPU workers.</a:t>
            </a:r>
            <a:endParaRPr/>
          </a:p>
          <a:p>
            <a:pPr indent="-342900" lvl="0" marL="457200" rtl="0" algn="l">
              <a:spcBef>
                <a:spcPts val="0"/>
              </a:spcBef>
              <a:spcAft>
                <a:spcPts val="0"/>
              </a:spcAft>
              <a:buSzPts val="1800"/>
              <a:buChar char="●"/>
            </a:pPr>
            <a:r>
              <a:rPr lang="en"/>
              <a:t>Adds a custom CUDA kernel for tree </a:t>
            </a:r>
            <a:r>
              <a:rPr lang="en"/>
              <a:t>parallel</a:t>
            </a:r>
            <a:r>
              <a:rPr lang="en"/>
              <a:t> decoding. </a:t>
            </a:r>
            <a:endParaRPr/>
          </a:p>
          <a:p>
            <a:pPr indent="-342900" lvl="0" marL="457200" rtl="0" algn="l">
              <a:spcBef>
                <a:spcPts val="0"/>
              </a:spcBef>
              <a:spcAft>
                <a:spcPts val="0"/>
              </a:spcAft>
              <a:buSzPts val="1800"/>
              <a:buChar char="●"/>
            </a:pPr>
            <a:r>
              <a:rPr lang="en"/>
              <a:t>Uses </a:t>
            </a:r>
            <a:r>
              <a:rPr lang="en"/>
              <a:t>continuous</a:t>
            </a:r>
            <a:r>
              <a:rPr lang="en"/>
              <a:t> batching, model and data parallelism through FlexFlow. </a:t>
            </a:r>
            <a:endParaRPr/>
          </a:p>
        </p:txBody>
      </p:sp>
      <p:pic>
        <p:nvPicPr>
          <p:cNvPr id="118" name="Google Shape;118;p21"/>
          <p:cNvPicPr preferRelativeResize="0"/>
          <p:nvPr/>
        </p:nvPicPr>
        <p:blipFill>
          <a:blip r:embed="rId3">
            <a:alphaModFix/>
          </a:blip>
          <a:stretch>
            <a:fillRect/>
          </a:stretch>
        </p:blipFill>
        <p:spPr>
          <a:xfrm>
            <a:off x="3474650" y="1017725"/>
            <a:ext cx="5129348" cy="3820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